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63" r:id="rId5"/>
    <p:sldId id="262" r:id="rId6"/>
    <p:sldId id="257" r:id="rId7"/>
    <p:sldId id="266" r:id="rId8"/>
    <p:sldId id="270" r:id="rId9"/>
    <p:sldId id="259" r:id="rId10"/>
    <p:sldId id="260" r:id="rId11"/>
    <p:sldId id="261" r:id="rId12"/>
    <p:sldId id="264" r:id="rId13"/>
    <p:sldId id="265" r:id="rId14"/>
    <p:sldId id="267" r:id="rId15"/>
    <p:sldId id="258" r:id="rId16"/>
    <p:sldId id="268" r:id="rId17"/>
    <p:sldId id="269" r:id="rId18"/>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3" autoAdjust="0"/>
    <p:restoredTop sz="94660"/>
  </p:normalViewPr>
  <p:slideViewPr>
    <p:cSldViewPr snapToGrid="0">
      <p:cViewPr varScale="1">
        <p:scale>
          <a:sx n="86" d="100"/>
          <a:sy n="86" d="100"/>
        </p:scale>
        <p:origin x="47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182" cy="494337"/>
          </a:xfrm>
          <a:prstGeom prst="rect">
            <a:avLst/>
          </a:prstGeom>
        </p:spPr>
        <p:txBody>
          <a:bodyPr vert="horz" lIns="90151" tIns="45075" rIns="90151" bIns="45075" rtlCol="0"/>
          <a:lstStyle>
            <a:lvl1pPr algn="l">
              <a:defRPr sz="1200"/>
            </a:lvl1pPr>
          </a:lstStyle>
          <a:p>
            <a:endParaRPr lang="en-GB"/>
          </a:p>
        </p:txBody>
      </p:sp>
      <p:sp>
        <p:nvSpPr>
          <p:cNvPr id="3" name="Date Placeholder 2"/>
          <p:cNvSpPr>
            <a:spLocks noGrp="1"/>
          </p:cNvSpPr>
          <p:nvPr>
            <p:ph type="dt" idx="1"/>
          </p:nvPr>
        </p:nvSpPr>
        <p:spPr>
          <a:xfrm>
            <a:off x="3849927" y="0"/>
            <a:ext cx="2946182" cy="494337"/>
          </a:xfrm>
          <a:prstGeom prst="rect">
            <a:avLst/>
          </a:prstGeom>
        </p:spPr>
        <p:txBody>
          <a:bodyPr vert="horz" lIns="90151" tIns="45075" rIns="90151" bIns="45075" rtlCol="0"/>
          <a:lstStyle>
            <a:lvl1pPr algn="r">
              <a:defRPr sz="1200"/>
            </a:lvl1pPr>
          </a:lstStyle>
          <a:p>
            <a:fld id="{12B93354-5ACE-41D6-B09D-C19E36608D9B}" type="datetimeFigureOut">
              <a:rPr lang="en-GB" smtClean="0"/>
              <a:t>31/03/2020</a:t>
            </a:fld>
            <a:endParaRPr lang="en-GB"/>
          </a:p>
        </p:txBody>
      </p:sp>
      <p:sp>
        <p:nvSpPr>
          <p:cNvPr id="4" name="Slide Image Placeholder 3"/>
          <p:cNvSpPr>
            <a:spLocks noGrp="1" noRot="1" noChangeAspect="1"/>
          </p:cNvSpPr>
          <p:nvPr>
            <p:ph type="sldImg" idx="2"/>
          </p:nvPr>
        </p:nvSpPr>
        <p:spPr>
          <a:xfrm>
            <a:off x="436563" y="1233488"/>
            <a:ext cx="5924550" cy="3332162"/>
          </a:xfrm>
          <a:prstGeom prst="rect">
            <a:avLst/>
          </a:prstGeom>
          <a:noFill/>
          <a:ln w="12700">
            <a:solidFill>
              <a:prstClr val="black"/>
            </a:solidFill>
          </a:ln>
        </p:spPr>
        <p:txBody>
          <a:bodyPr vert="horz" lIns="90151" tIns="45075" rIns="90151" bIns="45075" rtlCol="0" anchor="ctr"/>
          <a:lstStyle/>
          <a:p>
            <a:endParaRPr lang="en-GB"/>
          </a:p>
        </p:txBody>
      </p:sp>
      <p:sp>
        <p:nvSpPr>
          <p:cNvPr id="5" name="Notes Placeholder 4"/>
          <p:cNvSpPr>
            <a:spLocks noGrp="1"/>
          </p:cNvSpPr>
          <p:nvPr>
            <p:ph type="body" sz="quarter" idx="3"/>
          </p:nvPr>
        </p:nvSpPr>
        <p:spPr>
          <a:xfrm>
            <a:off x="679768" y="4750956"/>
            <a:ext cx="5438140" cy="3887429"/>
          </a:xfrm>
          <a:prstGeom prst="rect">
            <a:avLst/>
          </a:prstGeom>
        </p:spPr>
        <p:txBody>
          <a:bodyPr vert="horz" lIns="90151" tIns="45075" rIns="90151" bIns="4507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8326"/>
            <a:ext cx="2946182" cy="494337"/>
          </a:xfrm>
          <a:prstGeom prst="rect">
            <a:avLst/>
          </a:prstGeom>
        </p:spPr>
        <p:txBody>
          <a:bodyPr vert="horz" lIns="90151" tIns="45075" rIns="90151" bIns="45075" rtlCol="0" anchor="b"/>
          <a:lstStyle>
            <a:lvl1pPr algn="l">
              <a:defRPr sz="1200"/>
            </a:lvl1pPr>
          </a:lstStyle>
          <a:p>
            <a:endParaRPr lang="en-GB"/>
          </a:p>
        </p:txBody>
      </p:sp>
      <p:sp>
        <p:nvSpPr>
          <p:cNvPr id="7" name="Slide Number Placeholder 6"/>
          <p:cNvSpPr>
            <a:spLocks noGrp="1"/>
          </p:cNvSpPr>
          <p:nvPr>
            <p:ph type="sldNum" sz="quarter" idx="5"/>
          </p:nvPr>
        </p:nvSpPr>
        <p:spPr>
          <a:xfrm>
            <a:off x="3849927" y="9378326"/>
            <a:ext cx="2946182" cy="494337"/>
          </a:xfrm>
          <a:prstGeom prst="rect">
            <a:avLst/>
          </a:prstGeom>
        </p:spPr>
        <p:txBody>
          <a:bodyPr vert="horz" lIns="90151" tIns="45075" rIns="90151" bIns="45075" rtlCol="0" anchor="b"/>
          <a:lstStyle>
            <a:lvl1pPr algn="r">
              <a:defRPr sz="1200"/>
            </a:lvl1pPr>
          </a:lstStyle>
          <a:p>
            <a:fld id="{5205CBF3-652D-4D11-9BB4-9B5691196F5A}" type="slidenum">
              <a:rPr lang="en-GB" smtClean="0"/>
              <a:t>‹#›</a:t>
            </a:fld>
            <a:endParaRPr lang="en-GB"/>
          </a:p>
        </p:txBody>
      </p:sp>
    </p:spTree>
    <p:extLst>
      <p:ext uri="{BB962C8B-B14F-4D97-AF65-F5344CB8AC3E}">
        <p14:creationId xmlns:p14="http://schemas.microsoft.com/office/powerpoint/2010/main" val="292415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A29AF-FF4A-40ED-B505-2C85BC9C40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A5F0115-9F6B-4737-9587-1EEA61573B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22C5202-29D9-428E-B3A6-7BCA81C64B82}"/>
              </a:ext>
            </a:extLst>
          </p:cNvPr>
          <p:cNvSpPr>
            <a:spLocks noGrp="1"/>
          </p:cNvSpPr>
          <p:nvPr>
            <p:ph type="dt" sz="half" idx="10"/>
          </p:nvPr>
        </p:nvSpPr>
        <p:spPr/>
        <p:txBody>
          <a:bodyPr/>
          <a:lstStyle/>
          <a:p>
            <a:fld id="{ED8EB6CC-1B13-4015-9E59-D8367A1C3899}" type="datetimeFigureOut">
              <a:rPr lang="en-GB" smtClean="0"/>
              <a:t>31/03/2020</a:t>
            </a:fld>
            <a:endParaRPr lang="en-GB"/>
          </a:p>
        </p:txBody>
      </p:sp>
      <p:sp>
        <p:nvSpPr>
          <p:cNvPr id="5" name="Footer Placeholder 4">
            <a:extLst>
              <a:ext uri="{FF2B5EF4-FFF2-40B4-BE49-F238E27FC236}">
                <a16:creationId xmlns:a16="http://schemas.microsoft.com/office/drawing/2014/main" id="{F75922DC-CDD7-4B4E-8FB4-3704DCE06E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2BE017-F7AD-4897-97B0-B47C72598C44}"/>
              </a:ext>
            </a:extLst>
          </p:cNvPr>
          <p:cNvSpPr>
            <a:spLocks noGrp="1"/>
          </p:cNvSpPr>
          <p:nvPr>
            <p:ph type="sldNum" sz="quarter" idx="12"/>
          </p:nvPr>
        </p:nvSpPr>
        <p:spPr/>
        <p:txBody>
          <a:bodyPr/>
          <a:lstStyle/>
          <a:p>
            <a:fld id="{228730E1-8C86-4650-8A37-41D1BC6DF431}" type="slidenum">
              <a:rPr lang="en-GB" smtClean="0"/>
              <a:t>‹#›</a:t>
            </a:fld>
            <a:endParaRPr lang="en-GB"/>
          </a:p>
        </p:txBody>
      </p:sp>
    </p:spTree>
    <p:extLst>
      <p:ext uri="{BB962C8B-B14F-4D97-AF65-F5344CB8AC3E}">
        <p14:creationId xmlns:p14="http://schemas.microsoft.com/office/powerpoint/2010/main" val="2390100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3892D-2EE2-4853-BF29-823E9EC628C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0C9E6B-3CBD-43DE-A790-7EEB78240E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B37898-0E23-482A-98BE-E01C51E1A170}"/>
              </a:ext>
            </a:extLst>
          </p:cNvPr>
          <p:cNvSpPr>
            <a:spLocks noGrp="1"/>
          </p:cNvSpPr>
          <p:nvPr>
            <p:ph type="dt" sz="half" idx="10"/>
          </p:nvPr>
        </p:nvSpPr>
        <p:spPr/>
        <p:txBody>
          <a:bodyPr/>
          <a:lstStyle/>
          <a:p>
            <a:fld id="{ED8EB6CC-1B13-4015-9E59-D8367A1C3899}" type="datetimeFigureOut">
              <a:rPr lang="en-GB" smtClean="0"/>
              <a:t>31/03/2020</a:t>
            </a:fld>
            <a:endParaRPr lang="en-GB"/>
          </a:p>
        </p:txBody>
      </p:sp>
      <p:sp>
        <p:nvSpPr>
          <p:cNvPr id="5" name="Footer Placeholder 4">
            <a:extLst>
              <a:ext uri="{FF2B5EF4-FFF2-40B4-BE49-F238E27FC236}">
                <a16:creationId xmlns:a16="http://schemas.microsoft.com/office/drawing/2014/main" id="{B1F87326-BBB3-40C6-87D4-99F4291CC1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A54C95-DA4C-46F1-95A5-58DD2C0AF73E}"/>
              </a:ext>
            </a:extLst>
          </p:cNvPr>
          <p:cNvSpPr>
            <a:spLocks noGrp="1"/>
          </p:cNvSpPr>
          <p:nvPr>
            <p:ph type="sldNum" sz="quarter" idx="12"/>
          </p:nvPr>
        </p:nvSpPr>
        <p:spPr/>
        <p:txBody>
          <a:bodyPr/>
          <a:lstStyle/>
          <a:p>
            <a:fld id="{228730E1-8C86-4650-8A37-41D1BC6DF431}" type="slidenum">
              <a:rPr lang="en-GB" smtClean="0"/>
              <a:t>‹#›</a:t>
            </a:fld>
            <a:endParaRPr lang="en-GB"/>
          </a:p>
        </p:txBody>
      </p:sp>
    </p:spTree>
    <p:extLst>
      <p:ext uri="{BB962C8B-B14F-4D97-AF65-F5344CB8AC3E}">
        <p14:creationId xmlns:p14="http://schemas.microsoft.com/office/powerpoint/2010/main" val="3038164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5B1DC1-F681-45F8-B344-C00A3F1958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171715B-C22E-41A1-94FE-B8E5CF1975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CB467C-4FA8-4464-9257-0598E7097A14}"/>
              </a:ext>
            </a:extLst>
          </p:cNvPr>
          <p:cNvSpPr>
            <a:spLocks noGrp="1"/>
          </p:cNvSpPr>
          <p:nvPr>
            <p:ph type="dt" sz="half" idx="10"/>
          </p:nvPr>
        </p:nvSpPr>
        <p:spPr/>
        <p:txBody>
          <a:bodyPr/>
          <a:lstStyle/>
          <a:p>
            <a:fld id="{ED8EB6CC-1B13-4015-9E59-D8367A1C3899}" type="datetimeFigureOut">
              <a:rPr lang="en-GB" smtClean="0"/>
              <a:t>31/03/2020</a:t>
            </a:fld>
            <a:endParaRPr lang="en-GB"/>
          </a:p>
        </p:txBody>
      </p:sp>
      <p:sp>
        <p:nvSpPr>
          <p:cNvPr id="5" name="Footer Placeholder 4">
            <a:extLst>
              <a:ext uri="{FF2B5EF4-FFF2-40B4-BE49-F238E27FC236}">
                <a16:creationId xmlns:a16="http://schemas.microsoft.com/office/drawing/2014/main" id="{FA70D291-AD63-418E-A571-B61B3E2B4F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F9EFC6-9E3E-4DE2-A2E6-3B0884B21C06}"/>
              </a:ext>
            </a:extLst>
          </p:cNvPr>
          <p:cNvSpPr>
            <a:spLocks noGrp="1"/>
          </p:cNvSpPr>
          <p:nvPr>
            <p:ph type="sldNum" sz="quarter" idx="12"/>
          </p:nvPr>
        </p:nvSpPr>
        <p:spPr/>
        <p:txBody>
          <a:bodyPr/>
          <a:lstStyle/>
          <a:p>
            <a:fld id="{228730E1-8C86-4650-8A37-41D1BC6DF431}" type="slidenum">
              <a:rPr lang="en-GB" smtClean="0"/>
              <a:t>‹#›</a:t>
            </a:fld>
            <a:endParaRPr lang="en-GB"/>
          </a:p>
        </p:txBody>
      </p:sp>
    </p:spTree>
    <p:extLst>
      <p:ext uri="{BB962C8B-B14F-4D97-AF65-F5344CB8AC3E}">
        <p14:creationId xmlns:p14="http://schemas.microsoft.com/office/powerpoint/2010/main" val="4279248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58C91-93FC-4CC7-BCAF-CF6C53A2CA4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32DD85A-587C-40F7-A2A2-A62C321A54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9888E5-146B-40E3-9BB6-A594A15FD89F}"/>
              </a:ext>
            </a:extLst>
          </p:cNvPr>
          <p:cNvSpPr>
            <a:spLocks noGrp="1"/>
          </p:cNvSpPr>
          <p:nvPr>
            <p:ph type="dt" sz="half" idx="10"/>
          </p:nvPr>
        </p:nvSpPr>
        <p:spPr/>
        <p:txBody>
          <a:bodyPr/>
          <a:lstStyle/>
          <a:p>
            <a:fld id="{ED8EB6CC-1B13-4015-9E59-D8367A1C3899}" type="datetimeFigureOut">
              <a:rPr lang="en-GB" smtClean="0"/>
              <a:t>31/03/2020</a:t>
            </a:fld>
            <a:endParaRPr lang="en-GB"/>
          </a:p>
        </p:txBody>
      </p:sp>
      <p:sp>
        <p:nvSpPr>
          <p:cNvPr id="5" name="Footer Placeholder 4">
            <a:extLst>
              <a:ext uri="{FF2B5EF4-FFF2-40B4-BE49-F238E27FC236}">
                <a16:creationId xmlns:a16="http://schemas.microsoft.com/office/drawing/2014/main" id="{5FA80A6D-9F88-4404-84FC-6B0843151C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3729CA-1EF9-4772-9A98-1691C2F3F50B}"/>
              </a:ext>
            </a:extLst>
          </p:cNvPr>
          <p:cNvSpPr>
            <a:spLocks noGrp="1"/>
          </p:cNvSpPr>
          <p:nvPr>
            <p:ph type="sldNum" sz="quarter" idx="12"/>
          </p:nvPr>
        </p:nvSpPr>
        <p:spPr/>
        <p:txBody>
          <a:bodyPr/>
          <a:lstStyle/>
          <a:p>
            <a:fld id="{228730E1-8C86-4650-8A37-41D1BC6DF431}" type="slidenum">
              <a:rPr lang="en-GB" smtClean="0"/>
              <a:t>‹#›</a:t>
            </a:fld>
            <a:endParaRPr lang="en-GB"/>
          </a:p>
        </p:txBody>
      </p:sp>
    </p:spTree>
    <p:extLst>
      <p:ext uri="{BB962C8B-B14F-4D97-AF65-F5344CB8AC3E}">
        <p14:creationId xmlns:p14="http://schemas.microsoft.com/office/powerpoint/2010/main" val="2071407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85726-1ABA-4998-979F-CF306367E0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C89828E-62ED-4127-B309-97600E5F74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2D0137-76B7-4AE2-B4C0-5AC8350AF6A8}"/>
              </a:ext>
            </a:extLst>
          </p:cNvPr>
          <p:cNvSpPr>
            <a:spLocks noGrp="1"/>
          </p:cNvSpPr>
          <p:nvPr>
            <p:ph type="dt" sz="half" idx="10"/>
          </p:nvPr>
        </p:nvSpPr>
        <p:spPr/>
        <p:txBody>
          <a:bodyPr/>
          <a:lstStyle/>
          <a:p>
            <a:fld id="{ED8EB6CC-1B13-4015-9E59-D8367A1C3899}" type="datetimeFigureOut">
              <a:rPr lang="en-GB" smtClean="0"/>
              <a:t>31/03/2020</a:t>
            </a:fld>
            <a:endParaRPr lang="en-GB"/>
          </a:p>
        </p:txBody>
      </p:sp>
      <p:sp>
        <p:nvSpPr>
          <p:cNvPr id="5" name="Footer Placeholder 4">
            <a:extLst>
              <a:ext uri="{FF2B5EF4-FFF2-40B4-BE49-F238E27FC236}">
                <a16:creationId xmlns:a16="http://schemas.microsoft.com/office/drawing/2014/main" id="{EB0B1914-F447-4F3C-AE5C-08EA10F50F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A11D13-B068-484A-994F-ECF2B19CAAC0}"/>
              </a:ext>
            </a:extLst>
          </p:cNvPr>
          <p:cNvSpPr>
            <a:spLocks noGrp="1"/>
          </p:cNvSpPr>
          <p:nvPr>
            <p:ph type="sldNum" sz="quarter" idx="12"/>
          </p:nvPr>
        </p:nvSpPr>
        <p:spPr/>
        <p:txBody>
          <a:bodyPr/>
          <a:lstStyle/>
          <a:p>
            <a:fld id="{228730E1-8C86-4650-8A37-41D1BC6DF431}" type="slidenum">
              <a:rPr lang="en-GB" smtClean="0"/>
              <a:t>‹#›</a:t>
            </a:fld>
            <a:endParaRPr lang="en-GB"/>
          </a:p>
        </p:txBody>
      </p:sp>
    </p:spTree>
    <p:extLst>
      <p:ext uri="{BB962C8B-B14F-4D97-AF65-F5344CB8AC3E}">
        <p14:creationId xmlns:p14="http://schemas.microsoft.com/office/powerpoint/2010/main" val="1670315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782D5-4F4C-4135-B998-D63477685D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E2E781D-73D2-4252-B6EE-2110006FE3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FAE3E76-CA4B-4A59-882B-6763AB8267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6B0E586-3EF0-4B8C-A6B1-91337DA6C0CD}"/>
              </a:ext>
            </a:extLst>
          </p:cNvPr>
          <p:cNvSpPr>
            <a:spLocks noGrp="1"/>
          </p:cNvSpPr>
          <p:nvPr>
            <p:ph type="dt" sz="half" idx="10"/>
          </p:nvPr>
        </p:nvSpPr>
        <p:spPr/>
        <p:txBody>
          <a:bodyPr/>
          <a:lstStyle/>
          <a:p>
            <a:fld id="{ED8EB6CC-1B13-4015-9E59-D8367A1C3899}" type="datetimeFigureOut">
              <a:rPr lang="en-GB" smtClean="0"/>
              <a:t>31/03/2020</a:t>
            </a:fld>
            <a:endParaRPr lang="en-GB"/>
          </a:p>
        </p:txBody>
      </p:sp>
      <p:sp>
        <p:nvSpPr>
          <p:cNvPr id="6" name="Footer Placeholder 5">
            <a:extLst>
              <a:ext uri="{FF2B5EF4-FFF2-40B4-BE49-F238E27FC236}">
                <a16:creationId xmlns:a16="http://schemas.microsoft.com/office/drawing/2014/main" id="{BFF238A2-C0E6-4F36-B0D1-6B8868B532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A87058-612B-426B-89BA-F53BB5BC6ECF}"/>
              </a:ext>
            </a:extLst>
          </p:cNvPr>
          <p:cNvSpPr>
            <a:spLocks noGrp="1"/>
          </p:cNvSpPr>
          <p:nvPr>
            <p:ph type="sldNum" sz="quarter" idx="12"/>
          </p:nvPr>
        </p:nvSpPr>
        <p:spPr/>
        <p:txBody>
          <a:bodyPr/>
          <a:lstStyle/>
          <a:p>
            <a:fld id="{228730E1-8C86-4650-8A37-41D1BC6DF431}" type="slidenum">
              <a:rPr lang="en-GB" smtClean="0"/>
              <a:t>‹#›</a:t>
            </a:fld>
            <a:endParaRPr lang="en-GB"/>
          </a:p>
        </p:txBody>
      </p:sp>
    </p:spTree>
    <p:extLst>
      <p:ext uri="{BB962C8B-B14F-4D97-AF65-F5344CB8AC3E}">
        <p14:creationId xmlns:p14="http://schemas.microsoft.com/office/powerpoint/2010/main" val="2642261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00DA2-5D7B-4AFE-83F0-A86F442DDFA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0513E1-505D-477A-B52A-B109BA7B69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DA409C-9479-4D98-9942-B4692CFD58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AE165D3-33A3-4145-9C97-36BCD2851E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31225F-F514-4D54-8EBE-4990082787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E2940AB-D2A6-4138-B706-1949458BFA22}"/>
              </a:ext>
            </a:extLst>
          </p:cNvPr>
          <p:cNvSpPr>
            <a:spLocks noGrp="1"/>
          </p:cNvSpPr>
          <p:nvPr>
            <p:ph type="dt" sz="half" idx="10"/>
          </p:nvPr>
        </p:nvSpPr>
        <p:spPr/>
        <p:txBody>
          <a:bodyPr/>
          <a:lstStyle/>
          <a:p>
            <a:fld id="{ED8EB6CC-1B13-4015-9E59-D8367A1C3899}" type="datetimeFigureOut">
              <a:rPr lang="en-GB" smtClean="0"/>
              <a:t>31/03/2020</a:t>
            </a:fld>
            <a:endParaRPr lang="en-GB"/>
          </a:p>
        </p:txBody>
      </p:sp>
      <p:sp>
        <p:nvSpPr>
          <p:cNvPr id="8" name="Footer Placeholder 7">
            <a:extLst>
              <a:ext uri="{FF2B5EF4-FFF2-40B4-BE49-F238E27FC236}">
                <a16:creationId xmlns:a16="http://schemas.microsoft.com/office/drawing/2014/main" id="{63F32C88-8031-4F4E-B166-5D72AA1FEF0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28F4062-ABC6-43FC-BC5D-BC788B028944}"/>
              </a:ext>
            </a:extLst>
          </p:cNvPr>
          <p:cNvSpPr>
            <a:spLocks noGrp="1"/>
          </p:cNvSpPr>
          <p:nvPr>
            <p:ph type="sldNum" sz="quarter" idx="12"/>
          </p:nvPr>
        </p:nvSpPr>
        <p:spPr/>
        <p:txBody>
          <a:bodyPr/>
          <a:lstStyle/>
          <a:p>
            <a:fld id="{228730E1-8C86-4650-8A37-41D1BC6DF431}" type="slidenum">
              <a:rPr lang="en-GB" smtClean="0"/>
              <a:t>‹#›</a:t>
            </a:fld>
            <a:endParaRPr lang="en-GB"/>
          </a:p>
        </p:txBody>
      </p:sp>
    </p:spTree>
    <p:extLst>
      <p:ext uri="{BB962C8B-B14F-4D97-AF65-F5344CB8AC3E}">
        <p14:creationId xmlns:p14="http://schemas.microsoft.com/office/powerpoint/2010/main" val="4294364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E806E-EF03-433E-BF61-50A8075854D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D89B8C7-9A90-4327-9306-44197C39AA93}"/>
              </a:ext>
            </a:extLst>
          </p:cNvPr>
          <p:cNvSpPr>
            <a:spLocks noGrp="1"/>
          </p:cNvSpPr>
          <p:nvPr>
            <p:ph type="dt" sz="half" idx="10"/>
          </p:nvPr>
        </p:nvSpPr>
        <p:spPr/>
        <p:txBody>
          <a:bodyPr/>
          <a:lstStyle/>
          <a:p>
            <a:fld id="{ED8EB6CC-1B13-4015-9E59-D8367A1C3899}" type="datetimeFigureOut">
              <a:rPr lang="en-GB" smtClean="0"/>
              <a:t>31/03/2020</a:t>
            </a:fld>
            <a:endParaRPr lang="en-GB"/>
          </a:p>
        </p:txBody>
      </p:sp>
      <p:sp>
        <p:nvSpPr>
          <p:cNvPr id="4" name="Footer Placeholder 3">
            <a:extLst>
              <a:ext uri="{FF2B5EF4-FFF2-40B4-BE49-F238E27FC236}">
                <a16:creationId xmlns:a16="http://schemas.microsoft.com/office/drawing/2014/main" id="{88597FE4-AD69-451F-8FBC-DA7981AA44F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F0A9A18-47B2-485C-9623-8F9EFBEF0C43}"/>
              </a:ext>
            </a:extLst>
          </p:cNvPr>
          <p:cNvSpPr>
            <a:spLocks noGrp="1"/>
          </p:cNvSpPr>
          <p:nvPr>
            <p:ph type="sldNum" sz="quarter" idx="12"/>
          </p:nvPr>
        </p:nvSpPr>
        <p:spPr/>
        <p:txBody>
          <a:bodyPr/>
          <a:lstStyle/>
          <a:p>
            <a:fld id="{228730E1-8C86-4650-8A37-41D1BC6DF431}" type="slidenum">
              <a:rPr lang="en-GB" smtClean="0"/>
              <a:t>‹#›</a:t>
            </a:fld>
            <a:endParaRPr lang="en-GB"/>
          </a:p>
        </p:txBody>
      </p:sp>
    </p:spTree>
    <p:extLst>
      <p:ext uri="{BB962C8B-B14F-4D97-AF65-F5344CB8AC3E}">
        <p14:creationId xmlns:p14="http://schemas.microsoft.com/office/powerpoint/2010/main" val="1969733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84465C-B5AB-4DBE-81F2-2C56D069561F}"/>
              </a:ext>
            </a:extLst>
          </p:cNvPr>
          <p:cNvSpPr>
            <a:spLocks noGrp="1"/>
          </p:cNvSpPr>
          <p:nvPr>
            <p:ph type="dt" sz="half" idx="10"/>
          </p:nvPr>
        </p:nvSpPr>
        <p:spPr/>
        <p:txBody>
          <a:bodyPr/>
          <a:lstStyle/>
          <a:p>
            <a:fld id="{ED8EB6CC-1B13-4015-9E59-D8367A1C3899}" type="datetimeFigureOut">
              <a:rPr lang="en-GB" smtClean="0"/>
              <a:t>31/03/2020</a:t>
            </a:fld>
            <a:endParaRPr lang="en-GB"/>
          </a:p>
        </p:txBody>
      </p:sp>
      <p:sp>
        <p:nvSpPr>
          <p:cNvPr id="3" name="Footer Placeholder 2">
            <a:extLst>
              <a:ext uri="{FF2B5EF4-FFF2-40B4-BE49-F238E27FC236}">
                <a16:creationId xmlns:a16="http://schemas.microsoft.com/office/drawing/2014/main" id="{7F4DD799-6E04-49A5-B61C-F29F4E1C3A5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D6A850B-7CFF-43BA-AB1A-D977E6FD6C05}"/>
              </a:ext>
            </a:extLst>
          </p:cNvPr>
          <p:cNvSpPr>
            <a:spLocks noGrp="1"/>
          </p:cNvSpPr>
          <p:nvPr>
            <p:ph type="sldNum" sz="quarter" idx="12"/>
          </p:nvPr>
        </p:nvSpPr>
        <p:spPr/>
        <p:txBody>
          <a:bodyPr/>
          <a:lstStyle/>
          <a:p>
            <a:fld id="{228730E1-8C86-4650-8A37-41D1BC6DF431}" type="slidenum">
              <a:rPr lang="en-GB" smtClean="0"/>
              <a:t>‹#›</a:t>
            </a:fld>
            <a:endParaRPr lang="en-GB"/>
          </a:p>
        </p:txBody>
      </p:sp>
    </p:spTree>
    <p:extLst>
      <p:ext uri="{BB962C8B-B14F-4D97-AF65-F5344CB8AC3E}">
        <p14:creationId xmlns:p14="http://schemas.microsoft.com/office/powerpoint/2010/main" val="535338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E2B9C-B233-4A4D-8226-7E8647DF3F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574E4B-A582-4C78-8139-C1C7B98BA1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E2497AC-665D-40ED-AA28-48310CCF4A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95B01D-690C-46B2-80FC-B6940379895A}"/>
              </a:ext>
            </a:extLst>
          </p:cNvPr>
          <p:cNvSpPr>
            <a:spLocks noGrp="1"/>
          </p:cNvSpPr>
          <p:nvPr>
            <p:ph type="dt" sz="half" idx="10"/>
          </p:nvPr>
        </p:nvSpPr>
        <p:spPr/>
        <p:txBody>
          <a:bodyPr/>
          <a:lstStyle/>
          <a:p>
            <a:fld id="{ED8EB6CC-1B13-4015-9E59-D8367A1C3899}" type="datetimeFigureOut">
              <a:rPr lang="en-GB" smtClean="0"/>
              <a:t>31/03/2020</a:t>
            </a:fld>
            <a:endParaRPr lang="en-GB"/>
          </a:p>
        </p:txBody>
      </p:sp>
      <p:sp>
        <p:nvSpPr>
          <p:cNvPr id="6" name="Footer Placeholder 5">
            <a:extLst>
              <a:ext uri="{FF2B5EF4-FFF2-40B4-BE49-F238E27FC236}">
                <a16:creationId xmlns:a16="http://schemas.microsoft.com/office/drawing/2014/main" id="{FAC35A51-AB1A-4FF0-AB9C-8C1EACFB73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0FC960-D44C-4EC9-88B8-F21D3612D015}"/>
              </a:ext>
            </a:extLst>
          </p:cNvPr>
          <p:cNvSpPr>
            <a:spLocks noGrp="1"/>
          </p:cNvSpPr>
          <p:nvPr>
            <p:ph type="sldNum" sz="quarter" idx="12"/>
          </p:nvPr>
        </p:nvSpPr>
        <p:spPr/>
        <p:txBody>
          <a:bodyPr/>
          <a:lstStyle/>
          <a:p>
            <a:fld id="{228730E1-8C86-4650-8A37-41D1BC6DF431}" type="slidenum">
              <a:rPr lang="en-GB" smtClean="0"/>
              <a:t>‹#›</a:t>
            </a:fld>
            <a:endParaRPr lang="en-GB"/>
          </a:p>
        </p:txBody>
      </p:sp>
    </p:spTree>
    <p:extLst>
      <p:ext uri="{BB962C8B-B14F-4D97-AF65-F5344CB8AC3E}">
        <p14:creationId xmlns:p14="http://schemas.microsoft.com/office/powerpoint/2010/main" val="3494625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64FB7-1D70-42A1-8C11-979CF67849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9AD21BE-9777-43B5-89FB-8C1EDBC795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B29318A-6A75-46FF-BBB1-F77E490DE9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947D00-2059-4659-9F0E-83EB119D8948}"/>
              </a:ext>
            </a:extLst>
          </p:cNvPr>
          <p:cNvSpPr>
            <a:spLocks noGrp="1"/>
          </p:cNvSpPr>
          <p:nvPr>
            <p:ph type="dt" sz="half" idx="10"/>
          </p:nvPr>
        </p:nvSpPr>
        <p:spPr/>
        <p:txBody>
          <a:bodyPr/>
          <a:lstStyle/>
          <a:p>
            <a:fld id="{ED8EB6CC-1B13-4015-9E59-D8367A1C3899}" type="datetimeFigureOut">
              <a:rPr lang="en-GB" smtClean="0"/>
              <a:t>31/03/2020</a:t>
            </a:fld>
            <a:endParaRPr lang="en-GB"/>
          </a:p>
        </p:txBody>
      </p:sp>
      <p:sp>
        <p:nvSpPr>
          <p:cNvPr id="6" name="Footer Placeholder 5">
            <a:extLst>
              <a:ext uri="{FF2B5EF4-FFF2-40B4-BE49-F238E27FC236}">
                <a16:creationId xmlns:a16="http://schemas.microsoft.com/office/drawing/2014/main" id="{156D16BD-0E9A-4778-A4AD-389CCA49C59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7BFA25-689C-4CAF-89DD-3D8D16B3C29C}"/>
              </a:ext>
            </a:extLst>
          </p:cNvPr>
          <p:cNvSpPr>
            <a:spLocks noGrp="1"/>
          </p:cNvSpPr>
          <p:nvPr>
            <p:ph type="sldNum" sz="quarter" idx="12"/>
          </p:nvPr>
        </p:nvSpPr>
        <p:spPr/>
        <p:txBody>
          <a:bodyPr/>
          <a:lstStyle/>
          <a:p>
            <a:fld id="{228730E1-8C86-4650-8A37-41D1BC6DF431}" type="slidenum">
              <a:rPr lang="en-GB" smtClean="0"/>
              <a:t>‹#›</a:t>
            </a:fld>
            <a:endParaRPr lang="en-GB"/>
          </a:p>
        </p:txBody>
      </p:sp>
    </p:spTree>
    <p:extLst>
      <p:ext uri="{BB962C8B-B14F-4D97-AF65-F5344CB8AC3E}">
        <p14:creationId xmlns:p14="http://schemas.microsoft.com/office/powerpoint/2010/main" val="547365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08C772-09A4-4329-9A1F-BE6E6A65D0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DD3417C-87D1-4AE5-8854-BD9746027F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08877E-0516-4DE1-9140-E7A2D408C5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8EB6CC-1B13-4015-9E59-D8367A1C3899}" type="datetimeFigureOut">
              <a:rPr lang="en-GB" smtClean="0"/>
              <a:t>31/03/2020</a:t>
            </a:fld>
            <a:endParaRPr lang="en-GB"/>
          </a:p>
        </p:txBody>
      </p:sp>
      <p:sp>
        <p:nvSpPr>
          <p:cNvPr id="5" name="Footer Placeholder 4">
            <a:extLst>
              <a:ext uri="{FF2B5EF4-FFF2-40B4-BE49-F238E27FC236}">
                <a16:creationId xmlns:a16="http://schemas.microsoft.com/office/drawing/2014/main" id="{8A3586EE-C3B8-464D-91B6-5DDD0C92D7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EE11F3D-B21D-45AB-9B65-AD85369685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8730E1-8C86-4650-8A37-41D1BC6DF431}" type="slidenum">
              <a:rPr lang="en-GB" smtClean="0"/>
              <a:t>‹#›</a:t>
            </a:fld>
            <a:endParaRPr lang="en-GB"/>
          </a:p>
        </p:txBody>
      </p:sp>
    </p:spTree>
    <p:extLst>
      <p:ext uri="{BB962C8B-B14F-4D97-AF65-F5344CB8AC3E}">
        <p14:creationId xmlns:p14="http://schemas.microsoft.com/office/powerpoint/2010/main" val="271670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osetbikes.com/activitypack"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www.facebook.com/OSETbikes/"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www.facebook.com/OSETbike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facebook.com/OSETbikes/"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facebook.com/OSETbike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www.facebook.com/OSETbik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www.osetbikes.com/activitypac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www.facebook.com/OSETbikes/"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www.facebook.com/OSETbik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84AAB29-F5D4-476D-A9BB-FE7F979C5A09}"/>
              </a:ext>
            </a:extLst>
          </p:cNvPr>
          <p:cNvSpPr txBox="1"/>
          <p:nvPr/>
        </p:nvSpPr>
        <p:spPr>
          <a:xfrm>
            <a:off x="7512506" y="293342"/>
            <a:ext cx="4087306" cy="2889114"/>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400" b="1" dirty="0">
                <a:latin typeface="+mj-lt"/>
                <a:ea typeface="+mj-ea"/>
                <a:cs typeface="+mj-cs"/>
              </a:rPr>
              <a:t>Your OSET Electric Bikes Activity Pack </a:t>
            </a:r>
          </a:p>
        </p:txBody>
      </p:sp>
      <p:sp>
        <p:nvSpPr>
          <p:cNvPr id="15" name="Freeform: Shape 14">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picture containing drawing&#10;&#10;Description automatically generated">
            <a:extLst>
              <a:ext uri="{FF2B5EF4-FFF2-40B4-BE49-F238E27FC236}">
                <a16:creationId xmlns:a16="http://schemas.microsoft.com/office/drawing/2014/main" id="{4DD80C79-C11D-4984-B05A-590A743A9FC9}"/>
              </a:ext>
            </a:extLst>
          </p:cNvPr>
          <p:cNvPicPr>
            <a:picLocks noChangeAspect="1"/>
          </p:cNvPicPr>
          <p:nvPr/>
        </p:nvPicPr>
        <p:blipFill rotWithShape="1">
          <a:blip r:embed="rId2">
            <a:extLst>
              <a:ext uri="{28A0092B-C50C-407E-A947-70E740481C1C}">
                <a14:useLocalDpi xmlns:a14="http://schemas.microsoft.com/office/drawing/2010/main" val="0"/>
              </a:ext>
            </a:extLst>
          </a:blip>
          <a:srcRect t="2426" r="-1" b="-1"/>
          <a:stretch/>
        </p:blipFill>
        <p:spPr>
          <a:xfrm>
            <a:off x="1" y="1144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8" name="TextBox 7">
            <a:extLst>
              <a:ext uri="{FF2B5EF4-FFF2-40B4-BE49-F238E27FC236}">
                <a16:creationId xmlns:a16="http://schemas.microsoft.com/office/drawing/2014/main" id="{CDAAFF56-0CD4-4EF2-B479-73BAABABE443}"/>
              </a:ext>
            </a:extLst>
          </p:cNvPr>
          <p:cNvSpPr txBox="1"/>
          <p:nvPr/>
        </p:nvSpPr>
        <p:spPr>
          <a:xfrm>
            <a:off x="6937056" y="3775166"/>
            <a:ext cx="5055326" cy="178473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600" b="1" dirty="0">
                <a:latin typeface="+mj-lt"/>
                <a:ea typeface="+mj-ea"/>
                <a:cs typeface="+mj-cs"/>
              </a:rPr>
              <a:t>Loads of ideas and activities to help keep you busy and having fun</a:t>
            </a:r>
          </a:p>
        </p:txBody>
      </p:sp>
    </p:spTree>
    <p:extLst>
      <p:ext uri="{BB962C8B-B14F-4D97-AF65-F5344CB8AC3E}">
        <p14:creationId xmlns:p14="http://schemas.microsoft.com/office/powerpoint/2010/main" val="94312789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5281D9-7539-44D0-B9A4-B3D233FB7AD8}"/>
              </a:ext>
            </a:extLst>
          </p:cNvPr>
          <p:cNvSpPr/>
          <p:nvPr/>
        </p:nvSpPr>
        <p:spPr>
          <a:xfrm>
            <a:off x="5677592" y="1068811"/>
            <a:ext cx="6328755" cy="5186035"/>
          </a:xfrm>
          <a:prstGeom prst="rect">
            <a:avLst/>
          </a:prstGeom>
        </p:spPr>
        <p:txBody>
          <a:bodyPr wrap="square" anchor="t">
            <a:spAutoFit/>
          </a:bodyPr>
          <a:lstStyle/>
          <a:p>
            <a:endParaRPr lang="en-GB" sz="1100" dirty="0"/>
          </a:p>
          <a:p>
            <a:r>
              <a:rPr lang="en-GB" sz="1600" dirty="0"/>
              <a:t>11. Who are our most northerly and southerly importers?</a:t>
            </a:r>
          </a:p>
          <a:p>
            <a:endParaRPr lang="en-GB" sz="1600" dirty="0"/>
          </a:p>
          <a:p>
            <a:r>
              <a:rPr lang="en-GB" sz="1600" dirty="0"/>
              <a:t>12. What are the two types of batteries that we use in our bikes?</a:t>
            </a:r>
          </a:p>
          <a:p>
            <a:endParaRPr lang="en-GB" sz="1600" dirty="0"/>
          </a:p>
          <a:p>
            <a:r>
              <a:rPr lang="en-GB" sz="1600" dirty="0"/>
              <a:t>13. Name 3 famous </a:t>
            </a:r>
            <a:r>
              <a:rPr lang="en-GB" sz="1600" dirty="0" err="1"/>
              <a:t>enduro</a:t>
            </a:r>
            <a:r>
              <a:rPr lang="en-GB" sz="1600" dirty="0"/>
              <a:t> riders who started in Trials.</a:t>
            </a:r>
            <a:endParaRPr lang="en-GB" sz="1600" dirty="0">
              <a:cs typeface="Calibri"/>
            </a:endParaRPr>
          </a:p>
          <a:p>
            <a:endParaRPr lang="en-GB" sz="1600" dirty="0"/>
          </a:p>
          <a:p>
            <a:r>
              <a:rPr lang="en-GB" sz="1600" dirty="0"/>
              <a:t>14. How many different voltages of bike do we have? What are they?</a:t>
            </a:r>
          </a:p>
          <a:p>
            <a:endParaRPr lang="en-GB" sz="1600" dirty="0"/>
          </a:p>
          <a:p>
            <a:r>
              <a:rPr lang="en-GB" sz="1600" dirty="0"/>
              <a:t>15. How many different designs of OSET casual t-shirts are there?</a:t>
            </a:r>
          </a:p>
          <a:p>
            <a:endParaRPr lang="en-GB" sz="1600" dirty="0"/>
          </a:p>
          <a:p>
            <a:r>
              <a:rPr lang="en-GB" sz="1600" dirty="0"/>
              <a:t>16. How many British championship titles have riders on OSET bikes won?</a:t>
            </a:r>
          </a:p>
          <a:p>
            <a:endParaRPr lang="en-GB" sz="1600" dirty="0"/>
          </a:p>
          <a:p>
            <a:r>
              <a:rPr lang="en-GB" sz="1600" dirty="0"/>
              <a:t>17. What is the name of the famous trial held in Scotland every year?</a:t>
            </a:r>
          </a:p>
          <a:p>
            <a:endParaRPr lang="en-GB" sz="1600" dirty="0"/>
          </a:p>
          <a:p>
            <a:r>
              <a:rPr lang="en-GB" sz="1600" dirty="0"/>
              <a:t>18. How many times has Elliot Smith (OSET Bikes founders’ youngest son!) won the UK National Trials Championship?</a:t>
            </a:r>
          </a:p>
          <a:p>
            <a:endParaRPr lang="en-GB" sz="1600" dirty="0"/>
          </a:p>
          <a:p>
            <a:r>
              <a:rPr lang="en-GB" sz="1600" dirty="0"/>
              <a:t>19. How many parts categories are listed on our website?</a:t>
            </a:r>
          </a:p>
          <a:p>
            <a:endParaRPr lang="en-GB" sz="1600" dirty="0"/>
          </a:p>
          <a:p>
            <a:r>
              <a:rPr lang="en-GB" sz="1600" dirty="0"/>
              <a:t>20. What does OSET take seriously?</a:t>
            </a:r>
          </a:p>
        </p:txBody>
      </p:sp>
      <p:sp>
        <p:nvSpPr>
          <p:cNvPr id="5" name="Rectangle 4">
            <a:extLst>
              <a:ext uri="{FF2B5EF4-FFF2-40B4-BE49-F238E27FC236}">
                <a16:creationId xmlns:a16="http://schemas.microsoft.com/office/drawing/2014/main" id="{786DA85E-F5B7-425B-94B4-E848F2562522}"/>
              </a:ext>
            </a:extLst>
          </p:cNvPr>
          <p:cNvSpPr/>
          <p:nvPr/>
        </p:nvSpPr>
        <p:spPr>
          <a:xfrm>
            <a:off x="254925" y="1261806"/>
            <a:ext cx="5320145" cy="4770537"/>
          </a:xfrm>
          <a:prstGeom prst="rect">
            <a:avLst/>
          </a:prstGeom>
        </p:spPr>
        <p:txBody>
          <a:bodyPr wrap="square" anchor="t">
            <a:spAutoFit/>
          </a:bodyPr>
          <a:lstStyle/>
          <a:p>
            <a:r>
              <a:rPr lang="en-GB" sz="1600" dirty="0"/>
              <a:t>1. What does OSET stand for?</a:t>
            </a:r>
          </a:p>
          <a:p>
            <a:endParaRPr lang="en-GB" sz="1600" dirty="0"/>
          </a:p>
          <a:p>
            <a:r>
              <a:rPr lang="en-GB" sz="1600" dirty="0"/>
              <a:t>2.How many sizes of OSET bikes are there?</a:t>
            </a:r>
          </a:p>
          <a:p>
            <a:endParaRPr lang="en-GB" sz="1600" dirty="0"/>
          </a:p>
          <a:p>
            <a:r>
              <a:rPr lang="en-GB" sz="1600" dirty="0"/>
              <a:t>3. When was OSET Bikes founded?</a:t>
            </a:r>
          </a:p>
          <a:p>
            <a:endParaRPr lang="en-GB" sz="1600" dirty="0"/>
          </a:p>
          <a:p>
            <a:r>
              <a:rPr lang="en-GB" sz="1600" dirty="0"/>
              <a:t>4. What age can you compete at an OSET Cup from?</a:t>
            </a:r>
          </a:p>
          <a:p>
            <a:endParaRPr lang="en-GB" sz="1600" dirty="0"/>
          </a:p>
          <a:p>
            <a:r>
              <a:rPr lang="en-GB" sz="1600" dirty="0"/>
              <a:t>5. What’s the name of the motorcycle governing body?</a:t>
            </a:r>
          </a:p>
          <a:p>
            <a:endParaRPr lang="en-GB" sz="1600" dirty="0"/>
          </a:p>
          <a:p>
            <a:r>
              <a:rPr lang="en-GB" sz="1600" dirty="0"/>
              <a:t>6. How many countries is OSET Bikes now present in?</a:t>
            </a:r>
          </a:p>
          <a:p>
            <a:endParaRPr lang="en-GB" sz="1600" dirty="0"/>
          </a:p>
          <a:p>
            <a:r>
              <a:rPr lang="en-GB" sz="1600" dirty="0"/>
              <a:t>7. What’s our membership club called?</a:t>
            </a:r>
          </a:p>
          <a:p>
            <a:endParaRPr lang="en-GB" sz="1600" dirty="0"/>
          </a:p>
          <a:p>
            <a:r>
              <a:rPr lang="en-GB" sz="1600" dirty="0"/>
              <a:t>8. What year was the very first OSET made?	</a:t>
            </a:r>
          </a:p>
          <a:p>
            <a:endParaRPr lang="en-GB" sz="1600" dirty="0"/>
          </a:p>
          <a:p>
            <a:r>
              <a:rPr lang="en-GB" sz="1600" dirty="0"/>
              <a:t>9. What is our magazine called?</a:t>
            </a:r>
          </a:p>
          <a:p>
            <a:endParaRPr lang="en-GB" sz="1600" dirty="0"/>
          </a:p>
          <a:p>
            <a:pPr marL="228600" indent="-228600">
              <a:buAutoNum type="arabicPeriod" startAt="10"/>
            </a:pPr>
            <a:r>
              <a:rPr lang="en-GB" sz="1600" dirty="0"/>
              <a:t> What rider has won 27 Trials World Titles?</a:t>
            </a:r>
            <a:endParaRPr lang="en-GB" sz="1600" dirty="0">
              <a:cs typeface="Calibri"/>
            </a:endParaRPr>
          </a:p>
        </p:txBody>
      </p:sp>
      <p:sp>
        <p:nvSpPr>
          <p:cNvPr id="6" name="TextBox 5">
            <a:extLst>
              <a:ext uri="{FF2B5EF4-FFF2-40B4-BE49-F238E27FC236}">
                <a16:creationId xmlns:a16="http://schemas.microsoft.com/office/drawing/2014/main" id="{B7353D32-7397-4A64-AD09-4AAC79ED588E}"/>
              </a:ext>
            </a:extLst>
          </p:cNvPr>
          <p:cNvSpPr txBox="1"/>
          <p:nvPr/>
        </p:nvSpPr>
        <p:spPr>
          <a:xfrm>
            <a:off x="3754314" y="139939"/>
            <a:ext cx="4182323" cy="461665"/>
          </a:xfrm>
          <a:prstGeom prst="rect">
            <a:avLst/>
          </a:prstGeom>
          <a:noFill/>
        </p:spPr>
        <p:txBody>
          <a:bodyPr wrap="square" rtlCol="0" anchor="t">
            <a:spAutoFit/>
          </a:bodyPr>
          <a:lstStyle/>
          <a:p>
            <a:r>
              <a:rPr lang="en-GB" sz="2400" b="1" dirty="0"/>
              <a:t>OSET Bikes Electric Quiz</a:t>
            </a:r>
          </a:p>
        </p:txBody>
      </p:sp>
      <p:sp>
        <p:nvSpPr>
          <p:cNvPr id="7" name="Rectangle 6">
            <a:extLst>
              <a:ext uri="{FF2B5EF4-FFF2-40B4-BE49-F238E27FC236}">
                <a16:creationId xmlns:a16="http://schemas.microsoft.com/office/drawing/2014/main" id="{935AFD9A-F3BA-4198-91F7-EE34238FB1C4}"/>
              </a:ext>
            </a:extLst>
          </p:cNvPr>
          <p:cNvSpPr/>
          <p:nvPr/>
        </p:nvSpPr>
        <p:spPr>
          <a:xfrm>
            <a:off x="315883" y="601604"/>
            <a:ext cx="10723418" cy="375552"/>
          </a:xfrm>
          <a:prstGeom prst="rect">
            <a:avLst/>
          </a:prstGeom>
        </p:spPr>
        <p:txBody>
          <a:bodyPr wrap="square">
            <a:spAutoFit/>
          </a:bodyPr>
          <a:lstStyle/>
          <a:p>
            <a:pPr algn="ct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HINT … All answers to the quiz can be found somewhere either on our website or in our magazine!!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A picture containing drawing&#10;&#10;Description automatically generated">
            <a:extLst>
              <a:ext uri="{FF2B5EF4-FFF2-40B4-BE49-F238E27FC236}">
                <a16:creationId xmlns:a16="http://schemas.microsoft.com/office/drawing/2014/main" id="{DE9E5A6C-1B1D-4742-84C8-0374F0CC84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8528" y="139939"/>
            <a:ext cx="897009" cy="897009"/>
          </a:xfrm>
          <a:prstGeom prst="rect">
            <a:avLst/>
          </a:prstGeom>
        </p:spPr>
      </p:pic>
      <p:sp>
        <p:nvSpPr>
          <p:cNvPr id="9" name="Rectangle 8">
            <a:extLst>
              <a:ext uri="{FF2B5EF4-FFF2-40B4-BE49-F238E27FC236}">
                <a16:creationId xmlns:a16="http://schemas.microsoft.com/office/drawing/2014/main" id="{E002F80F-86BB-4EB9-806F-F51ACC9D7F9F}"/>
              </a:ext>
            </a:extLst>
          </p:cNvPr>
          <p:cNvSpPr/>
          <p:nvPr/>
        </p:nvSpPr>
        <p:spPr>
          <a:xfrm>
            <a:off x="8251505" y="6521846"/>
            <a:ext cx="3841115" cy="265457"/>
          </a:xfrm>
          <a:prstGeom prst="rect">
            <a:avLst/>
          </a:prstGeom>
        </p:spPr>
        <p:txBody>
          <a:bodyPr wrap="none">
            <a:spAutoFit/>
          </a:bodyPr>
          <a:lstStyle/>
          <a:p>
            <a:pPr algn="ctr">
              <a:lnSpc>
                <a:spcPct val="107000"/>
              </a:lnSpc>
              <a:spcAft>
                <a:spcPts val="800"/>
              </a:spcAft>
            </a:pPr>
            <a:r>
              <a:rPr lang="en-GB" sz="1100" b="1" dirty="0">
                <a:latin typeface="Calibri" panose="020F0502020204030204" pitchFamily="34" charset="0"/>
                <a:ea typeface="Calibri" panose="020F0502020204030204" pitchFamily="34" charset="0"/>
                <a:cs typeface="Times New Roman" panose="02020603050405020304" pitchFamily="18" charset="0"/>
              </a:rPr>
              <a:t>Answers can be found here: </a:t>
            </a:r>
            <a:r>
              <a:rPr lang="en-GB" sz="1100" b="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www.osetbikes.com/activitypack</a:t>
            </a:r>
            <a:r>
              <a:rPr lang="en-GB" sz="1100" b="1" dirty="0">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1778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icycle&#10;&#10;Description automatically generated">
            <a:extLst>
              <a:ext uri="{FF2B5EF4-FFF2-40B4-BE49-F238E27FC236}">
                <a16:creationId xmlns:a16="http://schemas.microsoft.com/office/drawing/2014/main" id="{81FF3D10-00AE-4CCA-90A4-5DC35E7B06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182" y="681893"/>
            <a:ext cx="11377353" cy="5351621"/>
          </a:xfrm>
          <a:prstGeom prst="rect">
            <a:avLst/>
          </a:prstGeom>
        </p:spPr>
      </p:pic>
      <p:sp>
        <p:nvSpPr>
          <p:cNvPr id="6" name="TextBox 5">
            <a:extLst>
              <a:ext uri="{FF2B5EF4-FFF2-40B4-BE49-F238E27FC236}">
                <a16:creationId xmlns:a16="http://schemas.microsoft.com/office/drawing/2014/main" id="{728D9735-7DB3-490C-BC85-F1D64F317C1D}"/>
              </a:ext>
            </a:extLst>
          </p:cNvPr>
          <p:cNvSpPr txBox="1"/>
          <p:nvPr/>
        </p:nvSpPr>
        <p:spPr>
          <a:xfrm>
            <a:off x="652092" y="408987"/>
            <a:ext cx="5513723" cy="830997"/>
          </a:xfrm>
          <a:prstGeom prst="rect">
            <a:avLst/>
          </a:prstGeom>
          <a:noFill/>
        </p:spPr>
        <p:txBody>
          <a:bodyPr wrap="square" rtlCol="0">
            <a:spAutoFit/>
          </a:bodyPr>
          <a:lstStyle/>
          <a:p>
            <a:r>
              <a:rPr lang="en-GB" sz="2400" b="1" dirty="0"/>
              <a:t>Get your pens and crayons out and design your own stickers for the 12.5 Racing </a:t>
            </a:r>
          </a:p>
        </p:txBody>
      </p:sp>
      <p:pic>
        <p:nvPicPr>
          <p:cNvPr id="7" name="Picture 6" descr="A picture containing drawing&#10;&#10;Description automatically generated">
            <a:extLst>
              <a:ext uri="{FF2B5EF4-FFF2-40B4-BE49-F238E27FC236}">
                <a16:creationId xmlns:a16="http://schemas.microsoft.com/office/drawing/2014/main" id="{5E6791D3-4E78-4657-AAE3-9E2DB37CB6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8528" y="139939"/>
            <a:ext cx="897009" cy="897009"/>
          </a:xfrm>
          <a:prstGeom prst="rect">
            <a:avLst/>
          </a:prstGeom>
        </p:spPr>
      </p:pic>
      <p:sp>
        <p:nvSpPr>
          <p:cNvPr id="8" name="TextBox 7">
            <a:extLst>
              <a:ext uri="{FF2B5EF4-FFF2-40B4-BE49-F238E27FC236}">
                <a16:creationId xmlns:a16="http://schemas.microsoft.com/office/drawing/2014/main" id="{A453D9D5-462F-4EFA-95BB-CC4E9396C9F1}"/>
              </a:ext>
            </a:extLst>
          </p:cNvPr>
          <p:cNvSpPr txBox="1"/>
          <p:nvPr/>
        </p:nvSpPr>
        <p:spPr>
          <a:xfrm>
            <a:off x="0" y="6273225"/>
            <a:ext cx="12142123" cy="584775"/>
          </a:xfrm>
          <a:prstGeom prst="rect">
            <a:avLst/>
          </a:prstGeom>
          <a:noFill/>
        </p:spPr>
        <p:txBody>
          <a:bodyPr wrap="square" rtlCol="0">
            <a:spAutoFit/>
          </a:bodyPr>
          <a:lstStyle/>
          <a:p>
            <a:pPr algn="ctr"/>
            <a:r>
              <a:rPr lang="en-GB" sz="1600" b="1" dirty="0"/>
              <a:t>Make sure to copy or take a photo of your finished design and post it on the OSET Bikes Facebook page – </a:t>
            </a:r>
            <a:r>
              <a:rPr lang="en-GB" sz="1600" dirty="0">
                <a:hlinkClick r:id="rId4"/>
              </a:rPr>
              <a:t>www.facebook.com/OSETbikes/</a:t>
            </a:r>
            <a:br>
              <a:rPr lang="en-GB" sz="1600" b="1" dirty="0"/>
            </a:br>
            <a:endParaRPr lang="en-GB" sz="1600" b="1" dirty="0"/>
          </a:p>
        </p:txBody>
      </p:sp>
      <p:sp>
        <p:nvSpPr>
          <p:cNvPr id="4" name="TextBox 3">
            <a:extLst>
              <a:ext uri="{FF2B5EF4-FFF2-40B4-BE49-F238E27FC236}">
                <a16:creationId xmlns:a16="http://schemas.microsoft.com/office/drawing/2014/main" id="{D77338E0-7DD0-4EEA-A961-620DB3932ADA}"/>
              </a:ext>
            </a:extLst>
          </p:cNvPr>
          <p:cNvSpPr txBox="1"/>
          <p:nvPr/>
        </p:nvSpPr>
        <p:spPr>
          <a:xfrm>
            <a:off x="10754288" y="1125188"/>
            <a:ext cx="1199496" cy="369332"/>
          </a:xfrm>
          <a:prstGeom prst="rect">
            <a:avLst/>
          </a:prstGeom>
          <a:noFill/>
        </p:spPr>
        <p:txBody>
          <a:bodyPr wrap="none" rtlCol="0">
            <a:spAutoFit/>
          </a:bodyPr>
          <a:lstStyle/>
          <a:p>
            <a:r>
              <a:rPr lang="en-GB" b="1" dirty="0"/>
              <a:t>#</a:t>
            </a:r>
            <a:r>
              <a:rPr lang="en-GB" b="1" dirty="0" err="1"/>
              <a:t>osetbikes</a:t>
            </a:r>
            <a:endParaRPr lang="en-GB" b="1" dirty="0"/>
          </a:p>
        </p:txBody>
      </p:sp>
    </p:spTree>
    <p:extLst>
      <p:ext uri="{BB962C8B-B14F-4D97-AF65-F5344CB8AC3E}">
        <p14:creationId xmlns:p14="http://schemas.microsoft.com/office/powerpoint/2010/main" val="4136950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a:extLst>
              <a:ext uri="{FF2B5EF4-FFF2-40B4-BE49-F238E27FC236}">
                <a16:creationId xmlns:a16="http://schemas.microsoft.com/office/drawing/2014/main" id="{BFAD7DDE-DAEE-483A-A9B4-57A60ACC1167}"/>
              </a:ext>
            </a:extLst>
          </p:cNvPr>
          <p:cNvGraphicFramePr>
            <a:graphicFrameLocks noGrp="1"/>
          </p:cNvGraphicFramePr>
          <p:nvPr>
            <p:extLst>
              <p:ext uri="{D42A27DB-BD31-4B8C-83A1-F6EECF244321}">
                <p14:modId xmlns:p14="http://schemas.microsoft.com/office/powerpoint/2010/main" val="2660946521"/>
              </p:ext>
            </p:extLst>
          </p:nvPr>
        </p:nvGraphicFramePr>
        <p:xfrm>
          <a:off x="416465" y="601604"/>
          <a:ext cx="11426769" cy="6019002"/>
        </p:xfrm>
        <a:graphic>
          <a:graphicData uri="http://schemas.openxmlformats.org/drawingml/2006/table">
            <a:tbl>
              <a:tblPr/>
              <a:tblGrid>
                <a:gridCol w="335494">
                  <a:extLst>
                    <a:ext uri="{9D8B030D-6E8A-4147-A177-3AD203B41FA5}">
                      <a16:colId xmlns:a16="http://schemas.microsoft.com/office/drawing/2014/main" val="3912829546"/>
                    </a:ext>
                  </a:extLst>
                </a:gridCol>
                <a:gridCol w="335494">
                  <a:extLst>
                    <a:ext uri="{9D8B030D-6E8A-4147-A177-3AD203B41FA5}">
                      <a16:colId xmlns:a16="http://schemas.microsoft.com/office/drawing/2014/main" val="1055555185"/>
                    </a:ext>
                  </a:extLst>
                </a:gridCol>
                <a:gridCol w="335494">
                  <a:extLst>
                    <a:ext uri="{9D8B030D-6E8A-4147-A177-3AD203B41FA5}">
                      <a16:colId xmlns:a16="http://schemas.microsoft.com/office/drawing/2014/main" val="2638965431"/>
                    </a:ext>
                  </a:extLst>
                </a:gridCol>
                <a:gridCol w="335494">
                  <a:extLst>
                    <a:ext uri="{9D8B030D-6E8A-4147-A177-3AD203B41FA5}">
                      <a16:colId xmlns:a16="http://schemas.microsoft.com/office/drawing/2014/main" val="2401174904"/>
                    </a:ext>
                  </a:extLst>
                </a:gridCol>
                <a:gridCol w="335494">
                  <a:extLst>
                    <a:ext uri="{9D8B030D-6E8A-4147-A177-3AD203B41FA5}">
                      <a16:colId xmlns:a16="http://schemas.microsoft.com/office/drawing/2014/main" val="2475154345"/>
                    </a:ext>
                  </a:extLst>
                </a:gridCol>
                <a:gridCol w="335494">
                  <a:extLst>
                    <a:ext uri="{9D8B030D-6E8A-4147-A177-3AD203B41FA5}">
                      <a16:colId xmlns:a16="http://schemas.microsoft.com/office/drawing/2014/main" val="3208141233"/>
                    </a:ext>
                  </a:extLst>
                </a:gridCol>
                <a:gridCol w="335494">
                  <a:extLst>
                    <a:ext uri="{9D8B030D-6E8A-4147-A177-3AD203B41FA5}">
                      <a16:colId xmlns:a16="http://schemas.microsoft.com/office/drawing/2014/main" val="580228756"/>
                    </a:ext>
                  </a:extLst>
                </a:gridCol>
                <a:gridCol w="335494">
                  <a:extLst>
                    <a:ext uri="{9D8B030D-6E8A-4147-A177-3AD203B41FA5}">
                      <a16:colId xmlns:a16="http://schemas.microsoft.com/office/drawing/2014/main" val="1383569573"/>
                    </a:ext>
                  </a:extLst>
                </a:gridCol>
                <a:gridCol w="335494">
                  <a:extLst>
                    <a:ext uri="{9D8B030D-6E8A-4147-A177-3AD203B41FA5}">
                      <a16:colId xmlns:a16="http://schemas.microsoft.com/office/drawing/2014/main" val="3965385758"/>
                    </a:ext>
                  </a:extLst>
                </a:gridCol>
                <a:gridCol w="335494">
                  <a:extLst>
                    <a:ext uri="{9D8B030D-6E8A-4147-A177-3AD203B41FA5}">
                      <a16:colId xmlns:a16="http://schemas.microsoft.com/office/drawing/2014/main" val="3999813637"/>
                    </a:ext>
                  </a:extLst>
                </a:gridCol>
                <a:gridCol w="335494">
                  <a:extLst>
                    <a:ext uri="{9D8B030D-6E8A-4147-A177-3AD203B41FA5}">
                      <a16:colId xmlns:a16="http://schemas.microsoft.com/office/drawing/2014/main" val="1343406992"/>
                    </a:ext>
                  </a:extLst>
                </a:gridCol>
                <a:gridCol w="335494">
                  <a:extLst>
                    <a:ext uri="{9D8B030D-6E8A-4147-A177-3AD203B41FA5}">
                      <a16:colId xmlns:a16="http://schemas.microsoft.com/office/drawing/2014/main" val="1408295451"/>
                    </a:ext>
                  </a:extLst>
                </a:gridCol>
                <a:gridCol w="335494">
                  <a:extLst>
                    <a:ext uri="{9D8B030D-6E8A-4147-A177-3AD203B41FA5}">
                      <a16:colId xmlns:a16="http://schemas.microsoft.com/office/drawing/2014/main" val="3379592399"/>
                    </a:ext>
                  </a:extLst>
                </a:gridCol>
                <a:gridCol w="335494">
                  <a:extLst>
                    <a:ext uri="{9D8B030D-6E8A-4147-A177-3AD203B41FA5}">
                      <a16:colId xmlns:a16="http://schemas.microsoft.com/office/drawing/2014/main" val="3555723995"/>
                    </a:ext>
                  </a:extLst>
                </a:gridCol>
                <a:gridCol w="335494">
                  <a:extLst>
                    <a:ext uri="{9D8B030D-6E8A-4147-A177-3AD203B41FA5}">
                      <a16:colId xmlns:a16="http://schemas.microsoft.com/office/drawing/2014/main" val="3677919809"/>
                    </a:ext>
                  </a:extLst>
                </a:gridCol>
                <a:gridCol w="335494">
                  <a:extLst>
                    <a:ext uri="{9D8B030D-6E8A-4147-A177-3AD203B41FA5}">
                      <a16:colId xmlns:a16="http://schemas.microsoft.com/office/drawing/2014/main" val="307852407"/>
                    </a:ext>
                  </a:extLst>
                </a:gridCol>
                <a:gridCol w="335494">
                  <a:extLst>
                    <a:ext uri="{9D8B030D-6E8A-4147-A177-3AD203B41FA5}">
                      <a16:colId xmlns:a16="http://schemas.microsoft.com/office/drawing/2014/main" val="2084676850"/>
                    </a:ext>
                  </a:extLst>
                </a:gridCol>
                <a:gridCol w="335494">
                  <a:extLst>
                    <a:ext uri="{9D8B030D-6E8A-4147-A177-3AD203B41FA5}">
                      <a16:colId xmlns:a16="http://schemas.microsoft.com/office/drawing/2014/main" val="235596367"/>
                    </a:ext>
                  </a:extLst>
                </a:gridCol>
                <a:gridCol w="335494">
                  <a:extLst>
                    <a:ext uri="{9D8B030D-6E8A-4147-A177-3AD203B41FA5}">
                      <a16:colId xmlns:a16="http://schemas.microsoft.com/office/drawing/2014/main" val="1323009881"/>
                    </a:ext>
                  </a:extLst>
                </a:gridCol>
                <a:gridCol w="335494">
                  <a:extLst>
                    <a:ext uri="{9D8B030D-6E8A-4147-A177-3AD203B41FA5}">
                      <a16:colId xmlns:a16="http://schemas.microsoft.com/office/drawing/2014/main" val="2078593526"/>
                    </a:ext>
                  </a:extLst>
                </a:gridCol>
                <a:gridCol w="335494">
                  <a:extLst>
                    <a:ext uri="{9D8B030D-6E8A-4147-A177-3AD203B41FA5}">
                      <a16:colId xmlns:a16="http://schemas.microsoft.com/office/drawing/2014/main" val="3129032605"/>
                    </a:ext>
                  </a:extLst>
                </a:gridCol>
                <a:gridCol w="335494">
                  <a:extLst>
                    <a:ext uri="{9D8B030D-6E8A-4147-A177-3AD203B41FA5}">
                      <a16:colId xmlns:a16="http://schemas.microsoft.com/office/drawing/2014/main" val="3586001470"/>
                    </a:ext>
                  </a:extLst>
                </a:gridCol>
                <a:gridCol w="335494">
                  <a:extLst>
                    <a:ext uri="{9D8B030D-6E8A-4147-A177-3AD203B41FA5}">
                      <a16:colId xmlns:a16="http://schemas.microsoft.com/office/drawing/2014/main" val="2306523713"/>
                    </a:ext>
                  </a:extLst>
                </a:gridCol>
                <a:gridCol w="399398">
                  <a:extLst>
                    <a:ext uri="{9D8B030D-6E8A-4147-A177-3AD203B41FA5}">
                      <a16:colId xmlns:a16="http://schemas.microsoft.com/office/drawing/2014/main" val="2458620442"/>
                    </a:ext>
                  </a:extLst>
                </a:gridCol>
                <a:gridCol w="1473779">
                  <a:extLst>
                    <a:ext uri="{9D8B030D-6E8A-4147-A177-3AD203B41FA5}">
                      <a16:colId xmlns:a16="http://schemas.microsoft.com/office/drawing/2014/main" val="2007518669"/>
                    </a:ext>
                  </a:extLst>
                </a:gridCol>
                <a:gridCol w="431349">
                  <a:extLst>
                    <a:ext uri="{9D8B030D-6E8A-4147-A177-3AD203B41FA5}">
                      <a16:colId xmlns:a16="http://schemas.microsoft.com/office/drawing/2014/main" val="636739861"/>
                    </a:ext>
                  </a:extLst>
                </a:gridCol>
                <a:gridCol w="335494">
                  <a:extLst>
                    <a:ext uri="{9D8B030D-6E8A-4147-A177-3AD203B41FA5}">
                      <a16:colId xmlns:a16="http://schemas.microsoft.com/office/drawing/2014/main" val="4091839708"/>
                    </a:ext>
                  </a:extLst>
                </a:gridCol>
                <a:gridCol w="335494">
                  <a:extLst>
                    <a:ext uri="{9D8B030D-6E8A-4147-A177-3AD203B41FA5}">
                      <a16:colId xmlns:a16="http://schemas.microsoft.com/office/drawing/2014/main" val="337427418"/>
                    </a:ext>
                  </a:extLst>
                </a:gridCol>
                <a:gridCol w="734893">
                  <a:extLst>
                    <a:ext uri="{9D8B030D-6E8A-4147-A177-3AD203B41FA5}">
                      <a16:colId xmlns:a16="http://schemas.microsoft.com/office/drawing/2014/main" val="2421246531"/>
                    </a:ext>
                  </a:extLst>
                </a:gridCol>
              </a:tblGrid>
              <a:tr h="273591">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59316309"/>
                  </a:ext>
                </a:extLst>
              </a:tr>
              <a:tr h="273591">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C</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O</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M</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P</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T</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I</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T</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I</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O</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N</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L</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S</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Z</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M</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P</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A</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N</a:t>
                      </a:r>
                    </a:p>
                  </a:txBody>
                  <a:tcPr marL="5716" marR="5716" marT="5716" marB="27439"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800" b="1" i="0" u="none" strike="noStrike">
                          <a:solidFill>
                            <a:srgbClr val="000000"/>
                          </a:solidFill>
                          <a:effectLst/>
                          <a:latin typeface="Calibri" panose="020F0502020204030204" pitchFamily="34" charset="0"/>
                        </a:rPr>
                        <a:t>1</a:t>
                      </a:r>
                    </a:p>
                  </a:txBody>
                  <a:tcPr marL="5716" marR="5716" marT="5716" marB="27439"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GB" sz="800" b="1" i="0" u="none" strike="noStrike">
                          <a:solidFill>
                            <a:srgbClr val="000000"/>
                          </a:solidFill>
                          <a:effectLst/>
                          <a:latin typeface="Calibri" panose="020F0502020204030204" pitchFamily="34" charset="0"/>
                        </a:rPr>
                        <a:t>OSET</a:t>
                      </a:r>
                    </a:p>
                  </a:txBody>
                  <a:tcPr marL="5716" marR="5716" marT="5716" marB="27439"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52992821"/>
                  </a:ext>
                </a:extLst>
              </a:tr>
              <a:tr h="273591">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100" b="0" i="0" u="none" strike="noStrike">
                          <a:solidFill>
                            <a:srgbClr val="000000"/>
                          </a:solidFill>
                          <a:effectLst/>
                          <a:latin typeface="Calibri" panose="020F0502020204030204" pitchFamily="34" charset="0"/>
                        </a:rPr>
                        <a:t>T</a:t>
                      </a:r>
                    </a:p>
                  </a:txBody>
                  <a:tcPr marL="5716" marR="5716" marT="5716" marB="27439"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O</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S</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R</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D</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K</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B</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Y</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F</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S</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C</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A</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M</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T</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O</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P</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S</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D</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I</a:t>
                      </a:r>
                    </a:p>
                  </a:txBody>
                  <a:tcPr marL="5716" marR="5716" marT="5716" marB="27439"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800" b="1" i="0" u="none" strike="noStrike">
                          <a:solidFill>
                            <a:srgbClr val="000000"/>
                          </a:solidFill>
                          <a:effectLst/>
                          <a:latin typeface="Calibri" panose="020F0502020204030204" pitchFamily="34" charset="0"/>
                        </a:rPr>
                        <a:t>2</a:t>
                      </a: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GB" sz="800" b="1" i="0" u="none" strike="noStrike">
                          <a:solidFill>
                            <a:srgbClr val="000000"/>
                          </a:solidFill>
                          <a:effectLst/>
                          <a:latin typeface="Calibri" panose="020F0502020204030204" pitchFamily="34" charset="0"/>
                        </a:rPr>
                        <a:t>ECO</a:t>
                      </a: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dirty="0">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94650236"/>
                  </a:ext>
                </a:extLst>
              </a:tr>
              <a:tr h="273591">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100" b="0" i="0" u="none" strike="noStrike">
                          <a:solidFill>
                            <a:srgbClr val="000000"/>
                          </a:solidFill>
                          <a:effectLst/>
                          <a:latin typeface="Calibri" panose="020F0502020204030204" pitchFamily="34" charset="0"/>
                        </a:rPr>
                        <a:t>D</a:t>
                      </a:r>
                    </a:p>
                  </a:txBody>
                  <a:tcPr marL="5716" marR="5716" marT="5716" marB="27439"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Q</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A</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P</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O</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U</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S</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L</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M</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T</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D</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O</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N</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I</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P</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C</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L</a:t>
                      </a:r>
                    </a:p>
                  </a:txBody>
                  <a:tcPr marL="5716" marR="5716" marT="5716" marB="27439"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800" b="1" i="0" u="none" strike="noStrike">
                          <a:solidFill>
                            <a:srgbClr val="000000"/>
                          </a:solidFill>
                          <a:effectLst/>
                          <a:latin typeface="Calibri" panose="020F0502020204030204" pitchFamily="34" charset="0"/>
                        </a:rPr>
                        <a:t>3</a:t>
                      </a: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GB" sz="800" b="1" i="0" u="none" strike="noStrike">
                          <a:solidFill>
                            <a:srgbClr val="000000"/>
                          </a:solidFill>
                          <a:effectLst/>
                          <a:latin typeface="Calibri" panose="020F0502020204030204" pitchFamily="34" charset="0"/>
                        </a:rPr>
                        <a:t>RACING</a:t>
                      </a: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17548825"/>
                  </a:ext>
                </a:extLst>
              </a:tr>
              <a:tr h="273591">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100" b="0" i="0" u="none" strike="noStrike">
                          <a:solidFill>
                            <a:srgbClr val="000000"/>
                          </a:solidFill>
                          <a:effectLst/>
                          <a:latin typeface="Calibri" panose="020F0502020204030204" pitchFamily="34" charset="0"/>
                        </a:rPr>
                        <a:t>N</a:t>
                      </a:r>
                    </a:p>
                  </a:txBody>
                  <a:tcPr marL="5716" marR="5716" marT="5716" marB="27439"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F</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O</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S</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T</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H</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W</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A</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Y</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A</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H</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K</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T</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A</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Q</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R</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O</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M</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Q</a:t>
                      </a:r>
                    </a:p>
                  </a:txBody>
                  <a:tcPr marL="5716" marR="5716" marT="5716" marB="27439"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800" b="1" i="0" u="none" strike="noStrike">
                          <a:solidFill>
                            <a:srgbClr val="000000"/>
                          </a:solidFill>
                          <a:effectLst/>
                          <a:latin typeface="Calibri" panose="020F0502020204030204" pitchFamily="34" charset="0"/>
                        </a:rPr>
                        <a:t>4</a:t>
                      </a: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GB" sz="800" b="1" i="0" u="none" strike="noStrike">
                          <a:solidFill>
                            <a:srgbClr val="000000"/>
                          </a:solidFill>
                          <a:effectLst/>
                          <a:latin typeface="Calibri" panose="020F0502020204030204" pitchFamily="34" charset="0"/>
                        </a:rPr>
                        <a:t>BIKES</a:t>
                      </a: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93664937"/>
                  </a:ext>
                </a:extLst>
              </a:tr>
              <a:tr h="273591">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100" b="0" i="0" u="none" strike="noStrike">
                          <a:solidFill>
                            <a:srgbClr val="000000"/>
                          </a:solidFill>
                          <a:effectLst/>
                          <a:latin typeface="Calibri" panose="020F0502020204030204" pitchFamily="34" charset="0"/>
                        </a:rPr>
                        <a:t>Y</a:t>
                      </a:r>
                    </a:p>
                  </a:txBody>
                  <a:tcPr marL="5716" marR="5716" marT="5716" marB="27439"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H</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S</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Z</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M</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L</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K</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I</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L</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F</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U</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H</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S</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O</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Z</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B</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A</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I</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S</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R</a:t>
                      </a:r>
                    </a:p>
                  </a:txBody>
                  <a:tcPr marL="5716" marR="5716" marT="5716" marB="27439"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800" b="1" i="0" u="none" strike="noStrike">
                          <a:solidFill>
                            <a:srgbClr val="000000"/>
                          </a:solidFill>
                          <a:effectLst/>
                          <a:latin typeface="Calibri" panose="020F0502020204030204" pitchFamily="34" charset="0"/>
                        </a:rPr>
                        <a:t>5</a:t>
                      </a: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GB" sz="800" b="1" i="0" u="none" strike="noStrike">
                          <a:solidFill>
                            <a:srgbClr val="000000"/>
                          </a:solidFill>
                          <a:effectLst/>
                          <a:latin typeface="Calibri" panose="020F0502020204030204" pitchFamily="34" charset="0"/>
                        </a:rPr>
                        <a:t>TRIALS</a:t>
                      </a: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1100" b="0" i="0" u="none" strike="noStrike" dirty="0">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1137141"/>
                  </a:ext>
                </a:extLst>
              </a:tr>
              <a:tr h="273591">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100" b="0" i="0" u="none" strike="noStrike">
                          <a:solidFill>
                            <a:srgbClr val="000000"/>
                          </a:solidFill>
                          <a:effectLst/>
                          <a:latin typeface="Calibri" panose="020F0502020204030204" pitchFamily="34" charset="0"/>
                        </a:rPr>
                        <a:t>O</a:t>
                      </a:r>
                    </a:p>
                  </a:txBody>
                  <a:tcPr marL="5716" marR="5716" marT="5716" marB="27439"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J</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T</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O</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P</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Y</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R</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B</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Q</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S</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Z</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M</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M</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R</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O</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U</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C</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P</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Y</a:t>
                      </a:r>
                    </a:p>
                  </a:txBody>
                  <a:tcPr marL="5716" marR="5716" marT="5716" marB="27439"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800" b="1" i="0" u="none" strike="noStrike">
                          <a:solidFill>
                            <a:srgbClr val="000000"/>
                          </a:solidFill>
                          <a:effectLst/>
                          <a:latin typeface="Calibri" panose="020F0502020204030204" pitchFamily="34" charset="0"/>
                        </a:rPr>
                        <a:t>6</a:t>
                      </a: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GB" sz="800" b="1" i="0" u="none" strike="noStrike">
                          <a:solidFill>
                            <a:srgbClr val="000000"/>
                          </a:solidFill>
                          <a:effectLst/>
                          <a:latin typeface="Calibri" panose="020F0502020204030204" pitchFamily="34" charset="0"/>
                        </a:rPr>
                        <a:t>ELECTRIC</a:t>
                      </a: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37775627"/>
                  </a:ext>
                </a:extLst>
              </a:tr>
              <a:tr h="273591">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100" b="0" i="0" u="none" strike="noStrike">
                          <a:solidFill>
                            <a:srgbClr val="000000"/>
                          </a:solidFill>
                          <a:effectLst/>
                          <a:latin typeface="Calibri" panose="020F0502020204030204" pitchFamily="34" charset="0"/>
                        </a:rPr>
                        <a:t>Q</a:t>
                      </a:r>
                    </a:p>
                  </a:txBody>
                  <a:tcPr marL="5716" marR="5716" marT="5716" marB="27439"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C</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N</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I</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T</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U</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S</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T</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O</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P</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I</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C</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L</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I</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F</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U</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P</a:t>
                      </a:r>
                    </a:p>
                  </a:txBody>
                  <a:tcPr marL="5716" marR="5716" marT="5716" marB="27439"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800" b="1" i="0" u="none" strike="noStrike">
                          <a:solidFill>
                            <a:srgbClr val="000000"/>
                          </a:solidFill>
                          <a:effectLst/>
                          <a:latin typeface="Calibri" panose="020F0502020204030204" pitchFamily="34" charset="0"/>
                        </a:rPr>
                        <a:t>7</a:t>
                      </a: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GB" sz="800" b="1" i="0" u="none" strike="noStrike">
                          <a:solidFill>
                            <a:srgbClr val="000000"/>
                          </a:solidFill>
                          <a:effectLst/>
                          <a:latin typeface="Calibri" panose="020F0502020204030204" pitchFamily="34" charset="0"/>
                        </a:rPr>
                        <a:t>OFFROAD</a:t>
                      </a: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17806927"/>
                  </a:ext>
                </a:extLst>
              </a:tr>
              <a:tr h="273591">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100" b="0" i="0" u="none" strike="noStrike">
                          <a:solidFill>
                            <a:srgbClr val="000000"/>
                          </a:solidFill>
                          <a:effectLst/>
                          <a:latin typeface="Calibri" panose="020F0502020204030204" pitchFamily="34" charset="0"/>
                        </a:rPr>
                        <a:t>A</a:t>
                      </a:r>
                    </a:p>
                  </a:txBody>
                  <a:tcPr marL="5716" marR="5716" marT="5716" marB="27439"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N</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O</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S</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Z</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M</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S</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Y</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L</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N</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I</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L</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Y</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S</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D</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N</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H</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C</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Z</a:t>
                      </a:r>
                    </a:p>
                  </a:txBody>
                  <a:tcPr marL="5716" marR="5716" marT="5716" marB="27439"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800" b="1" i="0" u="none" strike="noStrike">
                          <a:solidFill>
                            <a:srgbClr val="000000"/>
                          </a:solidFill>
                          <a:effectLst/>
                          <a:latin typeface="Calibri" panose="020F0502020204030204" pitchFamily="34" charset="0"/>
                        </a:rPr>
                        <a:t>8</a:t>
                      </a: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GB" sz="800" b="1" i="0" u="none" strike="noStrike">
                          <a:solidFill>
                            <a:srgbClr val="000000"/>
                          </a:solidFill>
                          <a:effectLst/>
                          <a:latin typeface="Calibri" panose="020F0502020204030204" pitchFamily="34" charset="0"/>
                        </a:rPr>
                        <a:t>LITHIUM</a:t>
                      </a: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43915820"/>
                  </a:ext>
                </a:extLst>
              </a:tr>
              <a:tr h="273591">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100" b="0" i="0" u="none" strike="noStrike">
                          <a:solidFill>
                            <a:srgbClr val="000000"/>
                          </a:solidFill>
                          <a:effectLst/>
                          <a:latin typeface="Calibri" panose="020F0502020204030204" pitchFamily="34" charset="0"/>
                        </a:rPr>
                        <a:t>D</a:t>
                      </a:r>
                    </a:p>
                  </a:txBody>
                  <a:tcPr marL="5716" marR="5716" marT="5716" marB="27439"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I</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F</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T</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O</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P</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P</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M</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U</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D</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A</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C</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T</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K</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G</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A</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T</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O</a:t>
                      </a:r>
                    </a:p>
                  </a:txBody>
                  <a:tcPr marL="5716" marR="5716" marT="5716" marB="27439"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800" b="1" i="0" u="none" strike="noStrike">
                          <a:solidFill>
                            <a:srgbClr val="000000"/>
                          </a:solidFill>
                          <a:effectLst/>
                          <a:latin typeface="Calibri" panose="020F0502020204030204" pitchFamily="34" charset="0"/>
                        </a:rPr>
                        <a:t>9</a:t>
                      </a: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GB" sz="800" b="1" i="0" u="none" strike="noStrike">
                          <a:solidFill>
                            <a:srgbClr val="000000"/>
                          </a:solidFill>
                          <a:effectLst/>
                          <a:latin typeface="Calibri" panose="020F0502020204030204" pitchFamily="34" charset="0"/>
                        </a:rPr>
                        <a:t>MOTORCYCLES</a:t>
                      </a: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55577185"/>
                  </a:ext>
                </a:extLst>
              </a:tr>
              <a:tr h="273591">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100" b="0" i="0" u="none" strike="noStrike">
                          <a:solidFill>
                            <a:srgbClr val="000000"/>
                          </a:solidFill>
                          <a:effectLst/>
                          <a:latin typeface="Calibri" panose="020F0502020204030204" pitchFamily="34" charset="0"/>
                        </a:rPr>
                        <a:t>C</a:t>
                      </a:r>
                    </a:p>
                  </a:txBody>
                  <a:tcPr marL="5716" marR="5716" marT="5716" marB="27439"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L</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F</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N</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I</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O</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H</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A</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P</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P</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Y</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M</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L</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N</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S</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P</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N</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800" b="1" i="0" u="none" strike="noStrike">
                          <a:solidFill>
                            <a:srgbClr val="000000"/>
                          </a:solidFill>
                          <a:effectLst/>
                          <a:latin typeface="Calibri" panose="020F0502020204030204" pitchFamily="34" charset="0"/>
                        </a:rPr>
                        <a:t>10</a:t>
                      </a: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GB" sz="800" b="1" i="0" u="none" strike="noStrike">
                          <a:solidFill>
                            <a:srgbClr val="000000"/>
                          </a:solidFill>
                          <a:effectLst/>
                          <a:latin typeface="Calibri" panose="020F0502020204030204" pitchFamily="34" charset="0"/>
                        </a:rPr>
                        <a:t>QUIET </a:t>
                      </a: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07508178"/>
                  </a:ext>
                </a:extLst>
              </a:tr>
              <a:tr h="273591">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100" b="0" i="0" u="none" strike="noStrike">
                          <a:solidFill>
                            <a:srgbClr val="000000"/>
                          </a:solidFill>
                          <a:effectLst/>
                          <a:latin typeface="Calibri" panose="020F0502020204030204" pitchFamily="34" charset="0"/>
                        </a:rPr>
                        <a:t>M</a:t>
                      </a:r>
                    </a:p>
                  </a:txBody>
                  <a:tcPr marL="5716" marR="5716" marT="5716" marB="27439"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Q</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R</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A</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P</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D</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I</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X</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C</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T</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O</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Q</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S</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A</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N</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S</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D</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S</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S</a:t>
                      </a:r>
                    </a:p>
                  </a:txBody>
                  <a:tcPr marL="5716" marR="5716" marT="5716" marB="27439"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800" b="1" i="0" u="none" strike="noStrike">
                          <a:solidFill>
                            <a:srgbClr val="000000"/>
                          </a:solidFill>
                          <a:effectLst/>
                          <a:latin typeface="Calibri" panose="020F0502020204030204" pitchFamily="34" charset="0"/>
                        </a:rPr>
                        <a:t>11</a:t>
                      </a: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GB" sz="800" b="1" i="0" u="none" strike="noStrike">
                          <a:solidFill>
                            <a:srgbClr val="000000"/>
                          </a:solidFill>
                          <a:effectLst/>
                          <a:latin typeface="Calibri" panose="020F0502020204030204" pitchFamily="34" charset="0"/>
                        </a:rPr>
                        <a:t>MUD</a:t>
                      </a: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1100" b="0" i="0" u="none" strike="noStrike" dirty="0">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19833188"/>
                  </a:ext>
                </a:extLst>
              </a:tr>
              <a:tr h="273591">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100" b="0" i="0" u="none" strike="noStrike">
                          <a:solidFill>
                            <a:srgbClr val="000000"/>
                          </a:solidFill>
                          <a:effectLst/>
                          <a:latin typeface="Calibri" panose="020F0502020204030204" pitchFamily="34" charset="0"/>
                        </a:rPr>
                        <a:t>S</a:t>
                      </a:r>
                    </a:p>
                  </a:txBody>
                  <a:tcPr marL="5716" marR="5716" marT="5716" marB="27439"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A</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O</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Y</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L</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I</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T</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H</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I</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U</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M</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P</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S</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D</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I</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P</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C</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O</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T</a:t>
                      </a:r>
                    </a:p>
                  </a:txBody>
                  <a:tcPr marL="5716" marR="5716" marT="5716" marB="27439"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800" b="1" i="0" u="none" strike="noStrike">
                          <a:solidFill>
                            <a:srgbClr val="000000"/>
                          </a:solidFill>
                          <a:effectLst/>
                          <a:latin typeface="Calibri" panose="020F0502020204030204" pitchFamily="34" charset="0"/>
                        </a:rPr>
                        <a:t>12</a:t>
                      </a: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GB" sz="800" b="1" i="0" u="none" strike="noStrike">
                          <a:solidFill>
                            <a:srgbClr val="000000"/>
                          </a:solidFill>
                          <a:effectLst/>
                          <a:latin typeface="Calibri" panose="020F0502020204030204" pitchFamily="34" charset="0"/>
                        </a:rPr>
                        <a:t>OSETCUPS</a:t>
                      </a: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50285115"/>
                  </a:ext>
                </a:extLst>
              </a:tr>
              <a:tr h="273591">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100" b="0" i="0" u="none" strike="noStrike">
                          <a:solidFill>
                            <a:srgbClr val="000000"/>
                          </a:solidFill>
                          <a:effectLst/>
                          <a:latin typeface="Calibri" panose="020F0502020204030204" pitchFamily="34" charset="0"/>
                        </a:rPr>
                        <a:t>T</a:t>
                      </a:r>
                    </a:p>
                  </a:txBody>
                  <a:tcPr marL="5716" marR="5716" marT="5716" marB="27439"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I</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A</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F</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B</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H</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K</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D</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U</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Y</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M</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H</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O</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Y</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C</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L</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O</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M</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R</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N</a:t>
                      </a:r>
                    </a:p>
                  </a:txBody>
                  <a:tcPr marL="5716" marR="5716" marT="5716" marB="27439"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800" b="1" i="0" u="none" strike="noStrike">
                          <a:solidFill>
                            <a:srgbClr val="000000"/>
                          </a:solidFill>
                          <a:effectLst/>
                          <a:latin typeface="Calibri" panose="020F0502020204030204" pitchFamily="34" charset="0"/>
                        </a:rPr>
                        <a:t>13</a:t>
                      </a: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GB" sz="800" b="1" i="0" u="none" strike="noStrike">
                          <a:solidFill>
                            <a:srgbClr val="000000"/>
                          </a:solidFill>
                          <a:effectLst/>
                          <a:latin typeface="Calibri" panose="020F0502020204030204" pitchFamily="34" charset="0"/>
                        </a:rPr>
                        <a:t>COMPETITION</a:t>
                      </a: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1100" b="0" i="0" u="none" strike="noStrike" dirty="0">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14203316"/>
                  </a:ext>
                </a:extLst>
              </a:tr>
              <a:tr h="273591">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100" b="0" i="0" u="none" strike="noStrike">
                          <a:solidFill>
                            <a:srgbClr val="000000"/>
                          </a:solidFill>
                          <a:effectLst/>
                          <a:latin typeface="Calibri" panose="020F0502020204030204" pitchFamily="34" charset="0"/>
                        </a:rPr>
                        <a:t>O</a:t>
                      </a:r>
                    </a:p>
                  </a:txBody>
                  <a:tcPr marL="5716" marR="5716" marT="5716" marB="27439"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H</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D</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C</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M</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R</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D</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L</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A</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N</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I</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B</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M</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Q</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P</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U</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B</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A</a:t>
                      </a:r>
                    </a:p>
                  </a:txBody>
                  <a:tcPr marL="5716" marR="5716" marT="5716" marB="27439"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800" b="1" i="0" u="none" strike="noStrike">
                          <a:solidFill>
                            <a:srgbClr val="000000"/>
                          </a:solidFill>
                          <a:effectLst/>
                          <a:latin typeface="Calibri" panose="020F0502020204030204" pitchFamily="34" charset="0"/>
                        </a:rPr>
                        <a:t>14</a:t>
                      </a: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GB" sz="800" b="1" i="0" u="none" strike="noStrike">
                          <a:solidFill>
                            <a:srgbClr val="000000"/>
                          </a:solidFill>
                          <a:effectLst/>
                          <a:latin typeface="Calibri" panose="020F0502020204030204" pitchFamily="34" charset="0"/>
                        </a:rPr>
                        <a:t>ACU</a:t>
                      </a: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1100" b="0" i="0" u="none" strike="noStrike" dirty="0">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62483395"/>
                  </a:ext>
                </a:extLst>
              </a:tr>
              <a:tr h="273591">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100" b="0" i="0" u="none" strike="noStrike">
                          <a:solidFill>
                            <a:srgbClr val="000000"/>
                          </a:solidFill>
                          <a:effectLst/>
                          <a:latin typeface="Calibri" panose="020F0502020204030204" pitchFamily="34" charset="0"/>
                        </a:rPr>
                        <a:t>P</a:t>
                      </a:r>
                    </a:p>
                  </a:txBody>
                  <a:tcPr marL="5716" marR="5716" marT="5716" marB="27439"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P</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O</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B</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W</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A</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C</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U</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S</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J</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D</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I</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L</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C</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T</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R</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I</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C</a:t>
                      </a:r>
                    </a:p>
                  </a:txBody>
                  <a:tcPr marL="5716" marR="5716" marT="5716" marB="27439"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800" b="1" i="0" u="none" strike="noStrike">
                          <a:solidFill>
                            <a:srgbClr val="000000"/>
                          </a:solidFill>
                          <a:effectLst/>
                          <a:latin typeface="Calibri" panose="020F0502020204030204" pitchFamily="34" charset="0"/>
                        </a:rPr>
                        <a:t>15</a:t>
                      </a:r>
                    </a:p>
                  </a:txBody>
                  <a:tcPr marL="5716" marR="5716" marT="5716" marB="27439"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n-GB" sz="800" b="1" i="0" u="none" strike="noStrike">
                          <a:solidFill>
                            <a:srgbClr val="000000"/>
                          </a:solidFill>
                          <a:effectLst/>
                          <a:latin typeface="Calibri" panose="020F0502020204030204" pitchFamily="34" charset="0"/>
                        </a:rPr>
                        <a:t>RIDE</a:t>
                      </a:r>
                    </a:p>
                  </a:txBody>
                  <a:tcPr marL="5716" marR="5716" marT="5716" marB="27439"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86748601"/>
                  </a:ext>
                </a:extLst>
              </a:tr>
              <a:tr h="273591">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100" b="0" i="0" u="none" strike="noStrike">
                          <a:solidFill>
                            <a:srgbClr val="000000"/>
                          </a:solidFill>
                          <a:effectLst/>
                          <a:latin typeface="Calibri" panose="020F0502020204030204" pitchFamily="34" charset="0"/>
                        </a:rPr>
                        <a:t>P</a:t>
                      </a:r>
                    </a:p>
                  </a:txBody>
                  <a:tcPr marL="5716" marR="5716" marT="5716" marB="27439"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N</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B</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R</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B</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S</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Z</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M</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Q</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C</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L</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H</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Y</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A</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H</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K</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F</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L</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O</a:t>
                      </a:r>
                    </a:p>
                  </a:txBody>
                  <a:tcPr marL="5716" marR="5716" marT="5716" marB="27439"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65053003"/>
                  </a:ext>
                </a:extLst>
              </a:tr>
              <a:tr h="273591">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100" b="0" i="0" u="none" strike="noStrike">
                          <a:solidFill>
                            <a:srgbClr val="000000"/>
                          </a:solidFill>
                          <a:effectLst/>
                          <a:latin typeface="Calibri" panose="020F0502020204030204" pitchFamily="34" charset="0"/>
                        </a:rPr>
                        <a:t>I</a:t>
                      </a:r>
                    </a:p>
                  </a:txBody>
                  <a:tcPr marL="5716" marR="5716" marT="5716" marB="27439"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D</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S</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I</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U</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Y</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T</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O</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P</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U</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M</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Q</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H</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A</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S</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A</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R</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P</a:t>
                      </a:r>
                    </a:p>
                  </a:txBody>
                  <a:tcPr marL="5716" marR="5716" marT="5716" marB="27439"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gridSpan="2">
                  <a:txBody>
                    <a:bodyPr/>
                    <a:lstStyle/>
                    <a:p>
                      <a:pPr algn="l" fontAlgn="ctr"/>
                      <a:endParaRPr lang="en-GB" sz="800" b="1" i="0" u="none" strike="noStrike" dirty="0">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hMerge="1">
                  <a:txBody>
                    <a:bodyPr/>
                    <a:lstStyle/>
                    <a:p>
                      <a:endParaRPr lang="en-GB"/>
                    </a:p>
                  </a:txBody>
                  <a:tcPr/>
                </a:tc>
                <a:tc gridSpan="2">
                  <a:txBody>
                    <a:bodyPr/>
                    <a:lstStyle/>
                    <a:p>
                      <a:pPr algn="l" fontAlgn="ctr"/>
                      <a:endParaRPr lang="en-GB" sz="800" b="1"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hMerge="1">
                  <a:txBody>
                    <a:bodyPr/>
                    <a:lstStyle/>
                    <a:p>
                      <a:endParaRPr lang="en-GB"/>
                    </a:p>
                  </a:txBody>
                  <a:tcPr/>
                </a:tc>
                <a:tc gridSpan="2">
                  <a:txBody>
                    <a:bodyPr/>
                    <a:lstStyle/>
                    <a:p>
                      <a:pPr algn="l" fontAlgn="ctr"/>
                      <a:endParaRPr lang="en-GB" sz="800" b="1"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hMerge="1">
                  <a:txBody>
                    <a:bodyPr/>
                    <a:lstStyle/>
                    <a:p>
                      <a:endParaRPr lang="en-GB"/>
                    </a:p>
                  </a:txBody>
                  <a:tcPr/>
                </a:tc>
                <a:extLst>
                  <a:ext uri="{0D108BD9-81ED-4DB2-BD59-A6C34878D82A}">
                    <a16:rowId xmlns:a16="http://schemas.microsoft.com/office/drawing/2014/main" val="2542415113"/>
                  </a:ext>
                </a:extLst>
              </a:tr>
              <a:tr h="273591">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C</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P</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Q</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K</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L</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N</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I</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I</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S</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P</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C</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B</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U</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Y</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D</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S</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Z</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M</a:t>
                      </a:r>
                    </a:p>
                  </a:txBody>
                  <a:tcPr marL="5716" marR="5716" marT="5716" marB="27439"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85394178"/>
                  </a:ext>
                </a:extLst>
              </a:tr>
              <a:tr h="273591">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100" b="0" i="0" u="none" strike="noStrike">
                          <a:solidFill>
                            <a:srgbClr val="000000"/>
                          </a:solidFill>
                          <a:effectLst/>
                          <a:latin typeface="Calibri" panose="020F0502020204030204" pitchFamily="34" charset="0"/>
                        </a:rPr>
                        <a:t>S</a:t>
                      </a:r>
                    </a:p>
                  </a:txBody>
                  <a:tcPr marL="5716" marR="5716" marT="5716" marB="27439"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L</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O</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F</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D</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P</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A</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R</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D</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A</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O</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M</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T</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I</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Q</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T</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O</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P</a:t>
                      </a:r>
                    </a:p>
                  </a:txBody>
                  <a:tcPr marL="5716" marR="5716" marT="5716" marB="27439"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l" fontAlgn="ctr"/>
                      <a:endParaRPr lang="en-GB" sz="1100" b="0" i="0" u="none" strike="noStrike" dirty="0">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59402039"/>
                  </a:ext>
                </a:extLst>
              </a:tr>
              <a:tr h="273591">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100" b="0" i="0" u="none" strike="noStrike">
                          <a:solidFill>
                            <a:srgbClr val="000000"/>
                          </a:solidFill>
                          <a:effectLst/>
                          <a:latin typeface="Calibri" panose="020F0502020204030204" pitchFamily="34" charset="0"/>
                        </a:rPr>
                        <a:t>Q</a:t>
                      </a:r>
                    </a:p>
                  </a:txBody>
                  <a:tcPr marL="5716" marR="5716" marT="5716" marB="27439"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A</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A</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P</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D</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I</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S</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D</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K</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T</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L</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F</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U</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H</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R</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W</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O</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P</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60632745"/>
                  </a:ext>
                </a:extLst>
              </a:tr>
              <a:tr h="273591">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dirty="0">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2813538"/>
                  </a:ext>
                </a:extLst>
              </a:tr>
            </a:tbl>
          </a:graphicData>
        </a:graphic>
      </p:graphicFrame>
      <p:pic>
        <p:nvPicPr>
          <p:cNvPr id="9" name="Picture 8" descr="A picture containing drawing&#10;&#10;Description automatically generated">
            <a:extLst>
              <a:ext uri="{FF2B5EF4-FFF2-40B4-BE49-F238E27FC236}">
                <a16:creationId xmlns:a16="http://schemas.microsoft.com/office/drawing/2014/main" id="{EF47D963-179C-4C13-8447-5F2132CCC1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8528" y="139939"/>
            <a:ext cx="897009" cy="897009"/>
          </a:xfrm>
          <a:prstGeom prst="rect">
            <a:avLst/>
          </a:prstGeom>
        </p:spPr>
      </p:pic>
      <p:sp>
        <p:nvSpPr>
          <p:cNvPr id="17" name="TextBox 16">
            <a:extLst>
              <a:ext uri="{FF2B5EF4-FFF2-40B4-BE49-F238E27FC236}">
                <a16:creationId xmlns:a16="http://schemas.microsoft.com/office/drawing/2014/main" id="{B52EAB9A-2169-4700-82FF-E3BD11E73B22}"/>
              </a:ext>
            </a:extLst>
          </p:cNvPr>
          <p:cNvSpPr txBox="1"/>
          <p:nvPr/>
        </p:nvSpPr>
        <p:spPr>
          <a:xfrm>
            <a:off x="3754314" y="139939"/>
            <a:ext cx="4813337" cy="461665"/>
          </a:xfrm>
          <a:prstGeom prst="rect">
            <a:avLst/>
          </a:prstGeom>
          <a:noFill/>
        </p:spPr>
        <p:txBody>
          <a:bodyPr wrap="square" rtlCol="0">
            <a:spAutoFit/>
          </a:bodyPr>
          <a:lstStyle/>
          <a:p>
            <a:r>
              <a:rPr lang="en-GB" sz="2400" b="1" dirty="0"/>
              <a:t>OSET Bikes Difficult Word Search  </a:t>
            </a:r>
          </a:p>
        </p:txBody>
      </p:sp>
      <p:sp>
        <p:nvSpPr>
          <p:cNvPr id="21" name="TextBox 20">
            <a:extLst>
              <a:ext uri="{FF2B5EF4-FFF2-40B4-BE49-F238E27FC236}">
                <a16:creationId xmlns:a16="http://schemas.microsoft.com/office/drawing/2014/main" id="{1ED13CD7-1F35-48C3-A5A0-6906CCCE2F4B}"/>
              </a:ext>
            </a:extLst>
          </p:cNvPr>
          <p:cNvSpPr txBox="1"/>
          <p:nvPr/>
        </p:nvSpPr>
        <p:spPr>
          <a:xfrm>
            <a:off x="7895492" y="5209568"/>
            <a:ext cx="3490546" cy="954107"/>
          </a:xfrm>
          <a:prstGeom prst="rect">
            <a:avLst/>
          </a:prstGeom>
          <a:noFill/>
        </p:spPr>
        <p:txBody>
          <a:bodyPr wrap="square" rtlCol="0">
            <a:spAutoFit/>
          </a:bodyPr>
          <a:lstStyle/>
          <a:p>
            <a:r>
              <a:rPr lang="en-GB" sz="1400" b="1" dirty="0"/>
              <a:t>Can you find all the hidden words from the table above?</a:t>
            </a:r>
            <a:br>
              <a:rPr lang="en-GB" sz="1400" b="1" dirty="0"/>
            </a:br>
            <a:br>
              <a:rPr lang="en-GB" sz="1400" b="1" dirty="0"/>
            </a:br>
            <a:r>
              <a:rPr lang="en-GB" sz="1400" b="1" dirty="0"/>
              <a:t>There are also some bonus words to find! </a:t>
            </a:r>
          </a:p>
        </p:txBody>
      </p:sp>
      <p:cxnSp>
        <p:nvCxnSpPr>
          <p:cNvPr id="28" name="Straight Connector 27">
            <a:extLst>
              <a:ext uri="{FF2B5EF4-FFF2-40B4-BE49-F238E27FC236}">
                <a16:creationId xmlns:a16="http://schemas.microsoft.com/office/drawing/2014/main" id="{1A28BD91-4CAC-48F2-BE2F-BC8DF5C91616}"/>
              </a:ext>
            </a:extLst>
          </p:cNvPr>
          <p:cNvCxnSpPr>
            <a:cxnSpLocks/>
          </p:cNvCxnSpPr>
          <p:nvPr/>
        </p:nvCxnSpPr>
        <p:spPr>
          <a:xfrm flipV="1">
            <a:off x="11843233" y="5209568"/>
            <a:ext cx="0" cy="32958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1281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rawing of a person&#10;&#10;Description automatically generated">
            <a:extLst>
              <a:ext uri="{FF2B5EF4-FFF2-40B4-BE49-F238E27FC236}">
                <a16:creationId xmlns:a16="http://schemas.microsoft.com/office/drawing/2014/main" id="{09173A83-8552-497D-8800-924F08FF58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3511" y="691569"/>
            <a:ext cx="9154469" cy="5669773"/>
          </a:xfrm>
          <a:prstGeom prst="rect">
            <a:avLst/>
          </a:prstGeom>
        </p:spPr>
      </p:pic>
      <p:sp>
        <p:nvSpPr>
          <p:cNvPr id="4" name="TextBox 3">
            <a:extLst>
              <a:ext uri="{FF2B5EF4-FFF2-40B4-BE49-F238E27FC236}">
                <a16:creationId xmlns:a16="http://schemas.microsoft.com/office/drawing/2014/main" id="{543EC7E9-DCBC-4923-B180-224AD95953D7}"/>
              </a:ext>
            </a:extLst>
          </p:cNvPr>
          <p:cNvSpPr txBox="1"/>
          <p:nvPr/>
        </p:nvSpPr>
        <p:spPr>
          <a:xfrm>
            <a:off x="4070024" y="202561"/>
            <a:ext cx="4018085" cy="461665"/>
          </a:xfrm>
          <a:prstGeom prst="rect">
            <a:avLst/>
          </a:prstGeom>
          <a:noFill/>
        </p:spPr>
        <p:txBody>
          <a:bodyPr wrap="square" rtlCol="0">
            <a:spAutoFit/>
          </a:bodyPr>
          <a:lstStyle/>
          <a:p>
            <a:r>
              <a:rPr lang="en-GB" sz="2400" b="1" dirty="0"/>
              <a:t>Design your own hoodie  </a:t>
            </a:r>
          </a:p>
        </p:txBody>
      </p:sp>
      <p:pic>
        <p:nvPicPr>
          <p:cNvPr id="5" name="Picture 4" descr="A picture containing drawing&#10;&#10;Description automatically generated">
            <a:extLst>
              <a:ext uri="{FF2B5EF4-FFF2-40B4-BE49-F238E27FC236}">
                <a16:creationId xmlns:a16="http://schemas.microsoft.com/office/drawing/2014/main" id="{BCE80866-E58A-40A7-A715-34E0BEEA2D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8528" y="139939"/>
            <a:ext cx="897009" cy="897009"/>
          </a:xfrm>
          <a:prstGeom prst="rect">
            <a:avLst/>
          </a:prstGeom>
        </p:spPr>
      </p:pic>
      <p:sp>
        <p:nvSpPr>
          <p:cNvPr id="8" name="TextBox 7">
            <a:extLst>
              <a:ext uri="{FF2B5EF4-FFF2-40B4-BE49-F238E27FC236}">
                <a16:creationId xmlns:a16="http://schemas.microsoft.com/office/drawing/2014/main" id="{4963C7F9-65D9-49DE-AFBA-6D589237D38B}"/>
              </a:ext>
            </a:extLst>
          </p:cNvPr>
          <p:cNvSpPr txBox="1"/>
          <p:nvPr/>
        </p:nvSpPr>
        <p:spPr>
          <a:xfrm>
            <a:off x="598381" y="741829"/>
            <a:ext cx="10329949" cy="461665"/>
          </a:xfrm>
          <a:prstGeom prst="rect">
            <a:avLst/>
          </a:prstGeom>
          <a:noFill/>
        </p:spPr>
        <p:txBody>
          <a:bodyPr wrap="square" rtlCol="0">
            <a:spAutoFit/>
          </a:bodyPr>
          <a:lstStyle/>
          <a:p>
            <a:r>
              <a:rPr lang="en-GB" sz="2400" b="1" dirty="0"/>
              <a:t>Get your pens, pencils and crayons out and design your very own OSET hoodie</a:t>
            </a:r>
          </a:p>
        </p:txBody>
      </p:sp>
      <p:sp>
        <p:nvSpPr>
          <p:cNvPr id="6" name="TextBox 5">
            <a:extLst>
              <a:ext uri="{FF2B5EF4-FFF2-40B4-BE49-F238E27FC236}">
                <a16:creationId xmlns:a16="http://schemas.microsoft.com/office/drawing/2014/main" id="{D39B8A28-805E-416E-9620-16206D89D719}"/>
              </a:ext>
            </a:extLst>
          </p:cNvPr>
          <p:cNvSpPr txBox="1"/>
          <p:nvPr/>
        </p:nvSpPr>
        <p:spPr>
          <a:xfrm>
            <a:off x="7331651" y="6067526"/>
            <a:ext cx="1512916" cy="369332"/>
          </a:xfrm>
          <a:prstGeom prst="rect">
            <a:avLst/>
          </a:prstGeom>
          <a:noFill/>
        </p:spPr>
        <p:txBody>
          <a:bodyPr wrap="square" rtlCol="0">
            <a:spAutoFit/>
          </a:bodyPr>
          <a:lstStyle/>
          <a:p>
            <a:pPr algn="ctr"/>
            <a:r>
              <a:rPr lang="en-GB" b="1" dirty="0"/>
              <a:t>Back </a:t>
            </a:r>
          </a:p>
        </p:txBody>
      </p:sp>
      <p:sp>
        <p:nvSpPr>
          <p:cNvPr id="9" name="TextBox 8">
            <a:extLst>
              <a:ext uri="{FF2B5EF4-FFF2-40B4-BE49-F238E27FC236}">
                <a16:creationId xmlns:a16="http://schemas.microsoft.com/office/drawing/2014/main" id="{26BA0992-E615-4B57-8039-88B3A7AB6C1E}"/>
              </a:ext>
            </a:extLst>
          </p:cNvPr>
          <p:cNvSpPr txBox="1"/>
          <p:nvPr/>
        </p:nvSpPr>
        <p:spPr>
          <a:xfrm>
            <a:off x="3156656" y="6043323"/>
            <a:ext cx="1512916" cy="369332"/>
          </a:xfrm>
          <a:prstGeom prst="rect">
            <a:avLst/>
          </a:prstGeom>
          <a:noFill/>
        </p:spPr>
        <p:txBody>
          <a:bodyPr wrap="square" rtlCol="0">
            <a:spAutoFit/>
          </a:bodyPr>
          <a:lstStyle/>
          <a:p>
            <a:pPr algn="ctr"/>
            <a:r>
              <a:rPr lang="en-GB" b="1" dirty="0"/>
              <a:t>Front </a:t>
            </a:r>
          </a:p>
        </p:txBody>
      </p:sp>
      <p:sp>
        <p:nvSpPr>
          <p:cNvPr id="11" name="Rectangle 10">
            <a:extLst>
              <a:ext uri="{FF2B5EF4-FFF2-40B4-BE49-F238E27FC236}">
                <a16:creationId xmlns:a16="http://schemas.microsoft.com/office/drawing/2014/main" id="{21FFD881-C476-4226-AF59-F80A0399FBFE}"/>
              </a:ext>
            </a:extLst>
          </p:cNvPr>
          <p:cNvSpPr/>
          <p:nvPr/>
        </p:nvSpPr>
        <p:spPr>
          <a:xfrm>
            <a:off x="106382" y="6416760"/>
            <a:ext cx="12940145" cy="307777"/>
          </a:xfrm>
          <a:prstGeom prst="rect">
            <a:avLst/>
          </a:prstGeom>
        </p:spPr>
        <p:txBody>
          <a:bodyPr wrap="square">
            <a:spAutoFit/>
          </a:bodyPr>
          <a:lstStyle/>
          <a:p>
            <a:r>
              <a:rPr lang="en-GB" sz="1400" b="1" dirty="0"/>
              <a:t>Make sure to copy or take a photo of your finished design and post it on the OSET Bikes Facebook page </a:t>
            </a:r>
            <a:r>
              <a:rPr lang="en-GB" sz="1400" b="1" dirty="0">
                <a:hlinkClick r:id="rId4"/>
              </a:rPr>
              <a:t>www.facebook.com/OSETbikes/</a:t>
            </a:r>
            <a:r>
              <a:rPr lang="en-GB" sz="1400" b="1" dirty="0"/>
              <a:t> and tag with #</a:t>
            </a:r>
            <a:r>
              <a:rPr lang="en-GB" sz="1400" b="1" dirty="0" err="1"/>
              <a:t>osetactive</a:t>
            </a:r>
            <a:endParaRPr lang="en-GB" sz="1400" b="1" dirty="0"/>
          </a:p>
        </p:txBody>
      </p:sp>
      <p:sp>
        <p:nvSpPr>
          <p:cNvPr id="12" name="TextBox 11">
            <a:extLst>
              <a:ext uri="{FF2B5EF4-FFF2-40B4-BE49-F238E27FC236}">
                <a16:creationId xmlns:a16="http://schemas.microsoft.com/office/drawing/2014/main" id="{9FAE2E9F-4A6F-4993-ABC1-269BDA5AF2AB}"/>
              </a:ext>
            </a:extLst>
          </p:cNvPr>
          <p:cNvSpPr txBox="1"/>
          <p:nvPr/>
        </p:nvSpPr>
        <p:spPr>
          <a:xfrm>
            <a:off x="10754288" y="1125188"/>
            <a:ext cx="1199496" cy="369332"/>
          </a:xfrm>
          <a:prstGeom prst="rect">
            <a:avLst/>
          </a:prstGeom>
          <a:noFill/>
        </p:spPr>
        <p:txBody>
          <a:bodyPr wrap="none" rtlCol="0">
            <a:spAutoFit/>
          </a:bodyPr>
          <a:lstStyle/>
          <a:p>
            <a:r>
              <a:rPr lang="en-GB" b="1" dirty="0"/>
              <a:t>#</a:t>
            </a:r>
            <a:r>
              <a:rPr lang="en-GB" b="1" dirty="0" err="1"/>
              <a:t>osetbikes</a:t>
            </a:r>
            <a:endParaRPr lang="en-GB" b="1" dirty="0"/>
          </a:p>
        </p:txBody>
      </p:sp>
      <p:pic>
        <p:nvPicPr>
          <p:cNvPr id="2" name="Picture 1">
            <a:extLst>
              <a:ext uri="{FF2B5EF4-FFF2-40B4-BE49-F238E27FC236}">
                <a16:creationId xmlns:a16="http://schemas.microsoft.com/office/drawing/2014/main" id="{DB2A9264-E2D3-49E0-8DB7-4AC020E0296E}"/>
              </a:ext>
            </a:extLst>
          </p:cNvPr>
          <p:cNvPicPr>
            <a:picLocks noChangeAspect="1"/>
          </p:cNvPicPr>
          <p:nvPr/>
        </p:nvPicPr>
        <p:blipFill>
          <a:blip r:embed="rId5"/>
          <a:stretch>
            <a:fillRect/>
          </a:stretch>
        </p:blipFill>
        <p:spPr>
          <a:xfrm>
            <a:off x="4182767" y="3120078"/>
            <a:ext cx="664441" cy="617844"/>
          </a:xfrm>
          <a:prstGeom prst="rect">
            <a:avLst/>
          </a:prstGeom>
        </p:spPr>
      </p:pic>
    </p:spTree>
    <p:extLst>
      <p:ext uri="{BB962C8B-B14F-4D97-AF65-F5344CB8AC3E}">
        <p14:creationId xmlns:p14="http://schemas.microsoft.com/office/powerpoint/2010/main" val="1780747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3EC7E9-DCBC-4923-B180-224AD95953D7}"/>
              </a:ext>
            </a:extLst>
          </p:cNvPr>
          <p:cNvSpPr txBox="1"/>
          <p:nvPr/>
        </p:nvSpPr>
        <p:spPr>
          <a:xfrm>
            <a:off x="3561770" y="199146"/>
            <a:ext cx="4931453" cy="461665"/>
          </a:xfrm>
          <a:prstGeom prst="rect">
            <a:avLst/>
          </a:prstGeom>
          <a:noFill/>
        </p:spPr>
        <p:txBody>
          <a:bodyPr wrap="square" rtlCol="0">
            <a:spAutoFit/>
          </a:bodyPr>
          <a:lstStyle/>
          <a:p>
            <a:r>
              <a:rPr lang="en-GB" sz="2400" b="1" dirty="0"/>
              <a:t>Design your own riding trousers  </a:t>
            </a:r>
          </a:p>
        </p:txBody>
      </p:sp>
      <p:pic>
        <p:nvPicPr>
          <p:cNvPr id="5" name="Picture 4" descr="A picture containing drawing&#10;&#10;Description automatically generated">
            <a:extLst>
              <a:ext uri="{FF2B5EF4-FFF2-40B4-BE49-F238E27FC236}">
                <a16:creationId xmlns:a16="http://schemas.microsoft.com/office/drawing/2014/main" id="{BCE80866-E58A-40A7-A715-34E0BEEA2D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8528" y="139939"/>
            <a:ext cx="897009" cy="897009"/>
          </a:xfrm>
          <a:prstGeom prst="rect">
            <a:avLst/>
          </a:prstGeom>
        </p:spPr>
      </p:pic>
      <p:sp>
        <p:nvSpPr>
          <p:cNvPr id="8" name="TextBox 7">
            <a:extLst>
              <a:ext uri="{FF2B5EF4-FFF2-40B4-BE49-F238E27FC236}">
                <a16:creationId xmlns:a16="http://schemas.microsoft.com/office/drawing/2014/main" id="{4963C7F9-65D9-49DE-AFBA-6D589237D38B}"/>
              </a:ext>
            </a:extLst>
          </p:cNvPr>
          <p:cNvSpPr txBox="1"/>
          <p:nvPr/>
        </p:nvSpPr>
        <p:spPr>
          <a:xfrm>
            <a:off x="106382" y="637663"/>
            <a:ext cx="11092123" cy="830997"/>
          </a:xfrm>
          <a:prstGeom prst="rect">
            <a:avLst/>
          </a:prstGeom>
          <a:noFill/>
        </p:spPr>
        <p:txBody>
          <a:bodyPr wrap="square" rtlCol="0">
            <a:spAutoFit/>
          </a:bodyPr>
          <a:lstStyle/>
          <a:p>
            <a:pPr algn="ctr"/>
            <a:r>
              <a:rPr lang="en-GB" sz="2400" b="1" dirty="0"/>
              <a:t>Get your pens, pencils and crayons out and design your very own </a:t>
            </a:r>
            <a:br>
              <a:rPr lang="en-GB" sz="2400" b="1" dirty="0"/>
            </a:br>
            <a:r>
              <a:rPr lang="en-GB" sz="2400" b="1" dirty="0"/>
              <a:t>OSET riding trousers</a:t>
            </a:r>
          </a:p>
        </p:txBody>
      </p:sp>
      <p:sp>
        <p:nvSpPr>
          <p:cNvPr id="6" name="TextBox 5">
            <a:extLst>
              <a:ext uri="{FF2B5EF4-FFF2-40B4-BE49-F238E27FC236}">
                <a16:creationId xmlns:a16="http://schemas.microsoft.com/office/drawing/2014/main" id="{D39B8A28-805E-416E-9620-16206D89D719}"/>
              </a:ext>
            </a:extLst>
          </p:cNvPr>
          <p:cNvSpPr txBox="1"/>
          <p:nvPr/>
        </p:nvSpPr>
        <p:spPr>
          <a:xfrm>
            <a:off x="5433403" y="6040885"/>
            <a:ext cx="1512916" cy="369332"/>
          </a:xfrm>
          <a:prstGeom prst="rect">
            <a:avLst/>
          </a:prstGeom>
          <a:noFill/>
        </p:spPr>
        <p:txBody>
          <a:bodyPr wrap="square" rtlCol="0">
            <a:spAutoFit/>
          </a:bodyPr>
          <a:lstStyle/>
          <a:p>
            <a:pPr algn="ctr"/>
            <a:r>
              <a:rPr lang="en-GB" b="1" dirty="0"/>
              <a:t>Back </a:t>
            </a:r>
          </a:p>
        </p:txBody>
      </p:sp>
      <p:sp>
        <p:nvSpPr>
          <p:cNvPr id="9" name="TextBox 8">
            <a:extLst>
              <a:ext uri="{FF2B5EF4-FFF2-40B4-BE49-F238E27FC236}">
                <a16:creationId xmlns:a16="http://schemas.microsoft.com/office/drawing/2014/main" id="{26BA0992-E615-4B57-8039-88B3A7AB6C1E}"/>
              </a:ext>
            </a:extLst>
          </p:cNvPr>
          <p:cNvSpPr txBox="1"/>
          <p:nvPr/>
        </p:nvSpPr>
        <p:spPr>
          <a:xfrm>
            <a:off x="2974372" y="6012523"/>
            <a:ext cx="1512916" cy="369332"/>
          </a:xfrm>
          <a:prstGeom prst="rect">
            <a:avLst/>
          </a:prstGeom>
          <a:noFill/>
        </p:spPr>
        <p:txBody>
          <a:bodyPr wrap="square" rtlCol="0">
            <a:spAutoFit/>
          </a:bodyPr>
          <a:lstStyle/>
          <a:p>
            <a:pPr algn="ctr"/>
            <a:r>
              <a:rPr lang="en-GB" b="1" dirty="0"/>
              <a:t>Front </a:t>
            </a:r>
          </a:p>
        </p:txBody>
      </p:sp>
      <p:sp>
        <p:nvSpPr>
          <p:cNvPr id="11" name="Rectangle 10">
            <a:extLst>
              <a:ext uri="{FF2B5EF4-FFF2-40B4-BE49-F238E27FC236}">
                <a16:creationId xmlns:a16="http://schemas.microsoft.com/office/drawing/2014/main" id="{21FFD881-C476-4226-AF59-F80A0399FBFE}"/>
              </a:ext>
            </a:extLst>
          </p:cNvPr>
          <p:cNvSpPr/>
          <p:nvPr/>
        </p:nvSpPr>
        <p:spPr>
          <a:xfrm>
            <a:off x="106382" y="6445695"/>
            <a:ext cx="12940145" cy="307777"/>
          </a:xfrm>
          <a:prstGeom prst="rect">
            <a:avLst/>
          </a:prstGeom>
        </p:spPr>
        <p:txBody>
          <a:bodyPr wrap="square">
            <a:spAutoFit/>
          </a:bodyPr>
          <a:lstStyle/>
          <a:p>
            <a:r>
              <a:rPr lang="en-GB" sz="1400" b="1" dirty="0"/>
              <a:t>Make sure to copy or take a photo of your finished design and post it on the OSET Bikes Facebook page </a:t>
            </a:r>
            <a:r>
              <a:rPr lang="en-GB" sz="1400" b="1" dirty="0">
                <a:hlinkClick r:id="rId3"/>
              </a:rPr>
              <a:t>www.facebook.com/OSETbikes/</a:t>
            </a:r>
            <a:r>
              <a:rPr lang="en-GB" sz="1400" b="1" dirty="0"/>
              <a:t> and tag with #</a:t>
            </a:r>
            <a:r>
              <a:rPr lang="en-GB" sz="1400" b="1" dirty="0" err="1"/>
              <a:t>osetactive</a:t>
            </a:r>
            <a:endParaRPr lang="en-GB" sz="1400" b="1" dirty="0"/>
          </a:p>
        </p:txBody>
      </p:sp>
      <p:sp>
        <p:nvSpPr>
          <p:cNvPr id="12" name="TextBox 11">
            <a:extLst>
              <a:ext uri="{FF2B5EF4-FFF2-40B4-BE49-F238E27FC236}">
                <a16:creationId xmlns:a16="http://schemas.microsoft.com/office/drawing/2014/main" id="{9FAE2E9F-4A6F-4993-ABC1-269BDA5AF2AB}"/>
              </a:ext>
            </a:extLst>
          </p:cNvPr>
          <p:cNvSpPr txBox="1"/>
          <p:nvPr/>
        </p:nvSpPr>
        <p:spPr>
          <a:xfrm>
            <a:off x="10754288" y="1125188"/>
            <a:ext cx="1199496" cy="369332"/>
          </a:xfrm>
          <a:prstGeom prst="rect">
            <a:avLst/>
          </a:prstGeom>
          <a:noFill/>
        </p:spPr>
        <p:txBody>
          <a:bodyPr wrap="none" rtlCol="0">
            <a:spAutoFit/>
          </a:bodyPr>
          <a:lstStyle/>
          <a:p>
            <a:r>
              <a:rPr lang="en-GB" b="1" dirty="0"/>
              <a:t>#</a:t>
            </a:r>
            <a:r>
              <a:rPr lang="en-GB" b="1" dirty="0" err="1"/>
              <a:t>osetbikes</a:t>
            </a:r>
            <a:endParaRPr lang="en-GB" b="1" dirty="0"/>
          </a:p>
        </p:txBody>
      </p:sp>
      <p:sp>
        <p:nvSpPr>
          <p:cNvPr id="13" name="TextBox 12">
            <a:extLst>
              <a:ext uri="{FF2B5EF4-FFF2-40B4-BE49-F238E27FC236}">
                <a16:creationId xmlns:a16="http://schemas.microsoft.com/office/drawing/2014/main" id="{7502AC00-CD4E-4BBA-A417-4D603980F400}"/>
              </a:ext>
            </a:extLst>
          </p:cNvPr>
          <p:cNvSpPr txBox="1"/>
          <p:nvPr/>
        </p:nvSpPr>
        <p:spPr>
          <a:xfrm>
            <a:off x="7746686" y="6040885"/>
            <a:ext cx="1512916" cy="369332"/>
          </a:xfrm>
          <a:prstGeom prst="rect">
            <a:avLst/>
          </a:prstGeom>
          <a:noFill/>
        </p:spPr>
        <p:txBody>
          <a:bodyPr wrap="square" rtlCol="0">
            <a:spAutoFit/>
          </a:bodyPr>
          <a:lstStyle/>
          <a:p>
            <a:pPr algn="ctr"/>
            <a:r>
              <a:rPr lang="en-GB" b="1" dirty="0"/>
              <a:t>Side </a:t>
            </a:r>
          </a:p>
        </p:txBody>
      </p:sp>
      <p:pic>
        <p:nvPicPr>
          <p:cNvPr id="2" name="Picture 1">
            <a:extLst>
              <a:ext uri="{FF2B5EF4-FFF2-40B4-BE49-F238E27FC236}">
                <a16:creationId xmlns:a16="http://schemas.microsoft.com/office/drawing/2014/main" id="{F5E3BCE3-B16B-4364-B2A5-C6D52E076824}"/>
              </a:ext>
            </a:extLst>
          </p:cNvPr>
          <p:cNvPicPr>
            <a:picLocks noChangeAspect="1"/>
          </p:cNvPicPr>
          <p:nvPr/>
        </p:nvPicPr>
        <p:blipFill>
          <a:blip r:embed="rId4"/>
          <a:stretch>
            <a:fillRect/>
          </a:stretch>
        </p:blipFill>
        <p:spPr>
          <a:xfrm>
            <a:off x="3054887" y="1668633"/>
            <a:ext cx="5700143" cy="4372252"/>
          </a:xfrm>
          <a:prstGeom prst="rect">
            <a:avLst/>
          </a:prstGeom>
        </p:spPr>
      </p:pic>
    </p:spTree>
    <p:extLst>
      <p:ext uri="{BB962C8B-B14F-4D97-AF65-F5344CB8AC3E}">
        <p14:creationId xmlns:p14="http://schemas.microsoft.com/office/powerpoint/2010/main" val="3079980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4">
            <a:extLst>
              <a:ext uri="{FF2B5EF4-FFF2-40B4-BE49-F238E27FC236}">
                <a16:creationId xmlns:a16="http://schemas.microsoft.com/office/drawing/2014/main" id="{732297B7-FA09-4FA7-B5CC-CF2681F53FF3}"/>
              </a:ext>
            </a:extLst>
          </p:cNvPr>
          <p:cNvGraphicFramePr>
            <a:graphicFrameLocks noGrp="1"/>
          </p:cNvGraphicFramePr>
          <p:nvPr>
            <p:extLst>
              <p:ext uri="{D42A27DB-BD31-4B8C-83A1-F6EECF244321}">
                <p14:modId xmlns:p14="http://schemas.microsoft.com/office/powerpoint/2010/main" val="2350078967"/>
              </p:ext>
            </p:extLst>
          </p:nvPr>
        </p:nvGraphicFramePr>
        <p:xfrm>
          <a:off x="518412" y="546816"/>
          <a:ext cx="11155177" cy="6203543"/>
        </p:xfrm>
        <a:graphic>
          <a:graphicData uri="http://schemas.openxmlformats.org/drawingml/2006/table">
            <a:tbl>
              <a:tblPr firstRow="1" bandRow="1">
                <a:tableStyleId>{5940675A-B579-460E-94D1-54222C63F5DA}</a:tableStyleId>
              </a:tblPr>
              <a:tblGrid>
                <a:gridCol w="1619127">
                  <a:extLst>
                    <a:ext uri="{9D8B030D-6E8A-4147-A177-3AD203B41FA5}">
                      <a16:colId xmlns:a16="http://schemas.microsoft.com/office/drawing/2014/main" val="2666862192"/>
                    </a:ext>
                  </a:extLst>
                </a:gridCol>
                <a:gridCol w="1568066">
                  <a:extLst>
                    <a:ext uri="{9D8B030D-6E8A-4147-A177-3AD203B41FA5}">
                      <a16:colId xmlns:a16="http://schemas.microsoft.com/office/drawing/2014/main" val="983652893"/>
                    </a:ext>
                  </a:extLst>
                </a:gridCol>
                <a:gridCol w="1593597">
                  <a:extLst>
                    <a:ext uri="{9D8B030D-6E8A-4147-A177-3AD203B41FA5}">
                      <a16:colId xmlns:a16="http://schemas.microsoft.com/office/drawing/2014/main" val="4059898200"/>
                    </a:ext>
                  </a:extLst>
                </a:gridCol>
                <a:gridCol w="1642535">
                  <a:extLst>
                    <a:ext uri="{9D8B030D-6E8A-4147-A177-3AD203B41FA5}">
                      <a16:colId xmlns:a16="http://schemas.microsoft.com/office/drawing/2014/main" val="3344293142"/>
                    </a:ext>
                  </a:extLst>
                </a:gridCol>
                <a:gridCol w="1544658">
                  <a:extLst>
                    <a:ext uri="{9D8B030D-6E8A-4147-A177-3AD203B41FA5}">
                      <a16:colId xmlns:a16="http://schemas.microsoft.com/office/drawing/2014/main" val="3604058671"/>
                    </a:ext>
                  </a:extLst>
                </a:gridCol>
                <a:gridCol w="1593597">
                  <a:extLst>
                    <a:ext uri="{9D8B030D-6E8A-4147-A177-3AD203B41FA5}">
                      <a16:colId xmlns:a16="http://schemas.microsoft.com/office/drawing/2014/main" val="2350612985"/>
                    </a:ext>
                  </a:extLst>
                </a:gridCol>
                <a:gridCol w="1593597">
                  <a:extLst>
                    <a:ext uri="{9D8B030D-6E8A-4147-A177-3AD203B41FA5}">
                      <a16:colId xmlns:a16="http://schemas.microsoft.com/office/drawing/2014/main" val="5771556"/>
                    </a:ext>
                  </a:extLst>
                </a:gridCol>
              </a:tblGrid>
              <a:tr h="1159103">
                <a:tc>
                  <a:txBody>
                    <a:bodyPr/>
                    <a:lstStyle/>
                    <a:p>
                      <a:endParaRPr lang="en-GB" b="1" u="sng"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b="1" u="sng"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b="1" u="sng"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100" b="1" u="sng" dirty="0"/>
                        <a:t>Lesson 1</a:t>
                      </a:r>
                    </a:p>
                    <a:p>
                      <a:endParaRPr lang="en-GB" sz="1100" b="1" u="sng" dirty="0"/>
                    </a:p>
                    <a:p>
                      <a:r>
                        <a:rPr lang="en-GB" sz="800" b="0" u="none" dirty="0"/>
                        <a:t>Tutorial on how to stand on the bike correctly with finger placement on levers as well as feet on pegs. We will also go through turn techniques in this video.</a:t>
                      </a:r>
                    </a:p>
                  </a:txBody>
                  <a:tcPr>
                    <a:lnL w="12700" cap="flat" cmpd="sng" algn="ctr">
                      <a:solidFill>
                        <a:schemeClr val="tx1"/>
                      </a:solidFill>
                      <a:prstDash val="solid"/>
                      <a:round/>
                      <a:headEnd type="none" w="med" len="med"/>
                      <a:tailEnd type="none" w="med" len="med"/>
                    </a:lnL>
                  </a:tcPr>
                </a:tc>
                <a:tc>
                  <a:txBody>
                    <a:bodyPr/>
                    <a:lstStyle/>
                    <a:p>
                      <a:r>
                        <a:rPr lang="en-GB" sz="1100" b="1" u="sng" dirty="0"/>
                        <a:t>Challenge 1 </a:t>
                      </a:r>
                    </a:p>
                    <a:p>
                      <a:endParaRPr lang="en-GB" sz="1100"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mn-lt"/>
                          <a:ea typeface="+mn-ea"/>
                          <a:cs typeface="+mn-cs"/>
                        </a:rPr>
                        <a:t>Balance is essential. Using the tutorial, try to stay balanced on your OSET for as long as possible!</a:t>
                      </a:r>
                    </a:p>
                    <a:p>
                      <a:endParaRPr lang="en-GB" sz="800" b="0" u="non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u="sng" dirty="0"/>
                        <a:t>Lesson 2</a:t>
                      </a:r>
                      <a:br>
                        <a:rPr lang="en-GB" sz="1100" b="1" u="sng" dirty="0"/>
                      </a:br>
                      <a:br>
                        <a:rPr lang="en-GB" sz="1050" b="1" u="sng" dirty="0"/>
                      </a:br>
                      <a:r>
                        <a:rPr lang="en-GB" sz="800" b="0" u="none" dirty="0">
                          <a:effectLst/>
                        </a:rPr>
                        <a:t>Wheelies. Slow, fast or anything in-between. Watch the tutorial and then try yourself. There are many variations to try, which will be the following days challenges.</a:t>
                      </a:r>
                    </a:p>
                    <a:p>
                      <a:endParaRPr lang="en-GB" sz="800" b="0" u="none" dirty="0"/>
                    </a:p>
                  </a:txBody>
                  <a:tcPr/>
                </a:tc>
                <a:tc>
                  <a:txBody>
                    <a:bodyPr/>
                    <a:lstStyle/>
                    <a:p>
                      <a:r>
                        <a:rPr lang="en-GB" sz="1100" b="1" u="sng" dirty="0"/>
                        <a:t>Challenge 2 </a:t>
                      </a:r>
                    </a:p>
                    <a:p>
                      <a:endParaRPr lang="en-GB" sz="1100"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mn-lt"/>
                          <a:ea typeface="+mn-ea"/>
                          <a:cs typeface="+mn-cs"/>
                        </a:rPr>
                        <a:t>Slow wheelies: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mn-lt"/>
                          <a:ea typeface="+mn-ea"/>
                          <a:cs typeface="+mn-cs"/>
                        </a:rPr>
                        <a:t>See how slowly you can ride on the rear wheel!</a:t>
                      </a:r>
                    </a:p>
                    <a:p>
                      <a:endParaRPr lang="en-GB" sz="1100" b="1" u="sng" dirty="0"/>
                    </a:p>
                  </a:txBody>
                  <a:tcPr/>
                </a:tc>
                <a:extLst>
                  <a:ext uri="{0D108BD9-81ED-4DB2-BD59-A6C34878D82A}">
                    <a16:rowId xmlns:a16="http://schemas.microsoft.com/office/drawing/2014/main" val="671632581"/>
                  </a:ext>
                </a:extLst>
              </a:tr>
              <a:tr h="1218187">
                <a:tc>
                  <a:txBody>
                    <a:bodyPr/>
                    <a:lstStyle/>
                    <a:p>
                      <a:r>
                        <a:rPr lang="en-GB" sz="1100" b="1" u="sng" dirty="0"/>
                        <a:t>Challenge 3</a:t>
                      </a:r>
                    </a:p>
                    <a:p>
                      <a:endParaRPr lang="en-GB" sz="1100"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mn-lt"/>
                          <a:ea typeface="+mn-ea"/>
                          <a:cs typeface="+mn-cs"/>
                        </a:rPr>
                        <a:t>Wheelie into a wall and try to see how long you can balance on the wall for. Oliver’s record is X and Elliot’s is X</a:t>
                      </a:r>
                    </a:p>
                    <a:p>
                      <a:endParaRPr lang="en-GB" sz="1100" b="1" u="sng" dirty="0"/>
                    </a:p>
                  </a:txBody>
                  <a:tcPr>
                    <a:lnT w="12700" cap="flat" cmpd="sng" algn="ctr">
                      <a:solidFill>
                        <a:schemeClr val="tx1"/>
                      </a:solidFill>
                      <a:prstDash val="solid"/>
                      <a:round/>
                      <a:headEnd type="none" w="med" len="med"/>
                      <a:tailEnd type="none" w="med" len="med"/>
                    </a:lnT>
                  </a:tcPr>
                </a:tc>
                <a:tc>
                  <a:txBody>
                    <a:bodyPr/>
                    <a:lstStyle/>
                    <a:p>
                      <a:r>
                        <a:rPr lang="en-GB" sz="1100" b="1" u="sng" dirty="0"/>
                        <a:t>Lesson 3</a:t>
                      </a:r>
                    </a:p>
                    <a:p>
                      <a:endParaRPr lang="en-GB" sz="1100"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mn-lt"/>
                          <a:ea typeface="+mn-ea"/>
                          <a:cs typeface="+mn-cs"/>
                        </a:rPr>
                        <a:t>Stoppies. With lots of variations, watch the tutorial to see how to do each one correctly.</a:t>
                      </a:r>
                    </a:p>
                    <a:p>
                      <a:endParaRPr lang="en-GB" sz="1050" b="0" u="none" dirty="0"/>
                    </a:p>
                  </a:txBody>
                  <a:tcP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u="sng" dirty="0"/>
                        <a:t>Challenge 4</a:t>
                      </a:r>
                      <a:br>
                        <a:rPr lang="en-GB" sz="1100" b="1" u="sng" dirty="0"/>
                      </a:br>
                      <a:br>
                        <a:rPr lang="en-GB" sz="1100" b="1" u="sng" dirty="0"/>
                      </a:br>
                      <a:r>
                        <a:rPr lang="en-GB" sz="800" b="0" u="none" dirty="0"/>
                        <a:t>Stoppies off of things. Watch the stoppie tutorial to find out more!</a:t>
                      </a:r>
                    </a:p>
                    <a:p>
                      <a:endParaRPr lang="en-GB" sz="1100" b="1" u="sng" dirty="0"/>
                    </a:p>
                  </a:txBody>
                  <a:tcPr>
                    <a:lnT w="12700" cap="flat" cmpd="sng" algn="ctr">
                      <a:solidFill>
                        <a:schemeClr val="tx1"/>
                      </a:solidFill>
                      <a:prstDash val="solid"/>
                      <a:round/>
                      <a:headEnd type="none" w="med" len="med"/>
                      <a:tailEnd type="none" w="med" len="med"/>
                    </a:lnT>
                  </a:tcPr>
                </a:tc>
                <a:tc>
                  <a:txBody>
                    <a:bodyPr/>
                    <a:lstStyle/>
                    <a:p>
                      <a:r>
                        <a:rPr lang="en-GB" sz="1100" b="1" u="sng" dirty="0"/>
                        <a:t>Reaction!</a:t>
                      </a:r>
                    </a:p>
                    <a:p>
                      <a:endParaRPr lang="en-GB" sz="1050" b="1" u="sng" dirty="0"/>
                    </a:p>
                    <a:p>
                      <a:r>
                        <a:rPr lang="en-GB" sz="800" b="0" u="none" dirty="0"/>
                        <a:t>Reaction time! Oliver and Elliot will sit down and go through your submissions and give tips on how to improve!</a:t>
                      </a:r>
                      <a:endParaRPr lang="en-GB" sz="800" b="1" u="sng" dirty="0"/>
                    </a:p>
                  </a:txBody>
                  <a:tcPr/>
                </a:tc>
                <a:tc>
                  <a:txBody>
                    <a:bodyPr/>
                    <a:lstStyle/>
                    <a:p>
                      <a:r>
                        <a:rPr lang="en-GB" sz="1100" b="1" u="sng" dirty="0"/>
                        <a:t>Lesson 4</a:t>
                      </a:r>
                    </a:p>
                    <a:p>
                      <a:endParaRPr lang="en-GB" sz="1100"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mn-lt"/>
                          <a:ea typeface="+mn-ea"/>
                          <a:cs typeface="+mn-cs"/>
                        </a:rPr>
                        <a:t>Bike setup: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mn-lt"/>
                          <a:ea typeface="+mn-ea"/>
                          <a:cs typeface="+mn-cs"/>
                        </a:rPr>
                        <a:t>After the first challenges, we will go through bike setup for Trials. Once you have made the changes to your bike, go back and try previous challenges.</a:t>
                      </a:r>
                    </a:p>
                    <a:p>
                      <a:endParaRPr lang="en-GB" sz="1100" b="1" u="sng" dirty="0"/>
                    </a:p>
                  </a:txBody>
                  <a:tcPr/>
                </a:tc>
                <a:tc>
                  <a:txBody>
                    <a:bodyPr/>
                    <a:lstStyle/>
                    <a:p>
                      <a:r>
                        <a:rPr lang="en-GB" sz="1100" b="1" u="sng" dirty="0"/>
                        <a:t>Challenge 5</a:t>
                      </a:r>
                    </a:p>
                    <a:p>
                      <a:endParaRPr lang="en-GB" sz="1100" b="1" u="sng" dirty="0"/>
                    </a:p>
                    <a:p>
                      <a:r>
                        <a:rPr kumimoji="0" lang="en-GB" sz="800" b="0" i="0" u="none" strike="noStrike" kern="1200" cap="none" spc="0" normalizeH="0" baseline="0" noProof="0" dirty="0">
                          <a:ln>
                            <a:noFill/>
                          </a:ln>
                          <a:solidFill>
                            <a:prstClr val="black"/>
                          </a:solidFill>
                          <a:effectLst/>
                          <a:uLnTx/>
                          <a:uFillTx/>
                          <a:latin typeface="+mn-lt"/>
                          <a:ea typeface="+mn-ea"/>
                          <a:cs typeface="+mn-cs"/>
                        </a:rPr>
                        <a:t>Design your own riding top. You can get a blank template from the OSET site to use. Remember to send it in to us and post on social.</a:t>
                      </a:r>
                      <a:endParaRPr lang="en-GB" sz="1100" b="1" u="sng" dirty="0"/>
                    </a:p>
                  </a:txBody>
                  <a:tcPr/>
                </a:tc>
                <a:tc>
                  <a:txBody>
                    <a:bodyPr/>
                    <a:lstStyle/>
                    <a:p>
                      <a:r>
                        <a:rPr lang="en-GB" sz="1100" b="1" u="sng" dirty="0"/>
                        <a:t>Practice</a:t>
                      </a:r>
                    </a:p>
                    <a:p>
                      <a:endParaRPr lang="en-GB" sz="1100" b="1" u="sng" dirty="0"/>
                    </a:p>
                    <a:p>
                      <a:r>
                        <a:rPr lang="en-GB" sz="800" b="0" u="none" dirty="0"/>
                        <a:t>Practice anything that you feel needs more work or a continuation of something else.</a:t>
                      </a:r>
                    </a:p>
                  </a:txBody>
                  <a:tcPr/>
                </a:tc>
                <a:extLst>
                  <a:ext uri="{0D108BD9-81ED-4DB2-BD59-A6C34878D82A}">
                    <a16:rowId xmlns:a16="http://schemas.microsoft.com/office/drawing/2014/main" val="589454540"/>
                  </a:ext>
                </a:extLst>
              </a:tr>
              <a:tr h="943940">
                <a:tc>
                  <a:txBody>
                    <a:bodyPr/>
                    <a:lstStyle/>
                    <a:p>
                      <a:r>
                        <a:rPr lang="en-GB" sz="1100" b="1" u="sng" dirty="0"/>
                        <a:t>Leeson 5</a:t>
                      </a:r>
                    </a:p>
                    <a:p>
                      <a:endParaRPr lang="en-GB" sz="1100" b="1" u="sng" dirty="0"/>
                    </a:p>
                    <a:p>
                      <a:r>
                        <a:rPr lang="en-GB" sz="800" b="0" u="none" dirty="0"/>
                        <a:t>Bunny Hops: How to get the most lift for obstacles. Challenge yourself to go higher with bricks or other obstacles. Watch the tutorial to learn more!</a:t>
                      </a:r>
                    </a:p>
                  </a:txBody>
                  <a:tcPr/>
                </a:tc>
                <a:tc>
                  <a:txBody>
                    <a:bodyPr/>
                    <a:lstStyle/>
                    <a:p>
                      <a:r>
                        <a:rPr lang="en-GB" sz="1100" b="1" u="sng" dirty="0"/>
                        <a:t>Challenge 6</a:t>
                      </a:r>
                      <a:br>
                        <a:rPr lang="en-GB" sz="1100" b="1" u="sng" dirty="0"/>
                      </a:br>
                      <a:br>
                        <a:rPr lang="en-GB" sz="1100" b="1" u="sng" dirty="0"/>
                      </a:br>
                      <a:r>
                        <a:rPr lang="en-GB" sz="800" b="0" u="none" dirty="0"/>
                        <a:t>#cooltrick </a:t>
                      </a:r>
                    </a:p>
                    <a:p>
                      <a:r>
                        <a:rPr lang="en-GB" sz="800" b="0" u="none" dirty="0"/>
                        <a:t>Heelclicker stoppie challenge. Watch Elliot take on the challenge and how to complete it!</a:t>
                      </a:r>
                    </a:p>
                  </a:txBody>
                  <a:tcPr/>
                </a:tc>
                <a:tc>
                  <a:txBody>
                    <a:bodyPr/>
                    <a:lstStyle/>
                    <a:p>
                      <a:r>
                        <a:rPr lang="en-GB" sz="1100" b="1" u="sng" dirty="0"/>
                        <a:t>Lesson 6</a:t>
                      </a:r>
                    </a:p>
                    <a:p>
                      <a:endParaRPr lang="en-GB" sz="1100" b="1" u="sng" dirty="0"/>
                    </a:p>
                    <a:p>
                      <a:r>
                        <a:rPr lang="en-GB" sz="800" b="0" u="none" dirty="0"/>
                        <a:t>Steps: The fun one! How to get up steps in a variety of ways. Find out which techniques in the tutorials.</a:t>
                      </a:r>
                    </a:p>
                  </a:txBody>
                  <a:tcPr/>
                </a:tc>
                <a:tc>
                  <a:txBody>
                    <a:bodyPr/>
                    <a:lstStyle/>
                    <a:p>
                      <a:r>
                        <a:rPr lang="en-GB" sz="1100" b="1" u="sng" dirty="0"/>
                        <a:t>Lesson 7</a:t>
                      </a:r>
                    </a:p>
                    <a:p>
                      <a:endParaRPr lang="en-GB" sz="1100" b="1" u="sng" dirty="0"/>
                    </a:p>
                    <a:p>
                      <a:r>
                        <a:rPr lang="en-GB" sz="800" b="0" u="none" dirty="0"/>
                        <a:t>How to exaggerate your body movements to trick your body into doing it naturally. </a:t>
                      </a:r>
                    </a:p>
                  </a:txBody>
                  <a:tcPr/>
                </a:tc>
                <a:tc>
                  <a:txBody>
                    <a:bodyPr/>
                    <a:lstStyle/>
                    <a:p>
                      <a:r>
                        <a:rPr lang="en-GB" sz="1100" b="1" u="sng" dirty="0"/>
                        <a:t>Reaction!</a:t>
                      </a:r>
                    </a:p>
                    <a:p>
                      <a:endParaRPr lang="en-GB" sz="1100" b="1" u="sng" dirty="0"/>
                    </a:p>
                    <a:p>
                      <a:r>
                        <a:rPr kumimoji="0" lang="en-GB" sz="800" b="0" i="0" u="none" strike="noStrike" kern="1200" cap="none" spc="0" normalizeH="0" baseline="0" noProof="0" dirty="0">
                          <a:ln>
                            <a:noFill/>
                          </a:ln>
                          <a:solidFill>
                            <a:prstClr val="black"/>
                          </a:solidFill>
                          <a:effectLst/>
                          <a:uLnTx/>
                          <a:uFillTx/>
                          <a:latin typeface="+mn-lt"/>
                          <a:ea typeface="+mn-ea"/>
                          <a:cs typeface="+mn-cs"/>
                        </a:rPr>
                        <a:t>Reaction time! Oliver and Elliot will sit down and go through your submissions and give tips on how to improve!</a:t>
                      </a:r>
                      <a:endParaRPr lang="en-GB" sz="1050" b="0" u="none" dirty="0"/>
                    </a:p>
                  </a:txBody>
                  <a:tcPr/>
                </a:tc>
                <a:tc>
                  <a:txBody>
                    <a:bodyPr/>
                    <a:lstStyle/>
                    <a:p>
                      <a:r>
                        <a:rPr lang="en-GB" sz="1100" b="1" u="sng" dirty="0"/>
                        <a:t>Challenge 7</a:t>
                      </a:r>
                    </a:p>
                    <a:p>
                      <a:endParaRPr lang="en-GB" sz="1100" b="1" u="sng" dirty="0"/>
                    </a:p>
                    <a:p>
                      <a:r>
                        <a:rPr lang="en-GB" sz="800" b="0" u="none" dirty="0"/>
                        <a:t>Balance beam challenge! Set up something thin (plank of wood) and try to ride along it, stop, balance and ride off again.</a:t>
                      </a:r>
                    </a:p>
                  </a:txBody>
                  <a:tcPr/>
                </a:tc>
                <a:tc>
                  <a:txBody>
                    <a:bodyPr/>
                    <a:lstStyle/>
                    <a:p>
                      <a:r>
                        <a:rPr lang="en-GB" sz="1100" b="1" u="sng" dirty="0"/>
                        <a:t>Challenge 8</a:t>
                      </a:r>
                    </a:p>
                    <a:p>
                      <a:endParaRPr lang="en-GB" sz="1100" b="1" u="sng" dirty="0"/>
                    </a:p>
                    <a:p>
                      <a:r>
                        <a:rPr lang="en-GB" sz="800" b="0" u="none" dirty="0"/>
                        <a:t>#cooltrick </a:t>
                      </a:r>
                    </a:p>
                    <a:p>
                      <a:r>
                        <a:rPr lang="en-GB" sz="800" b="0" u="none" dirty="0"/>
                        <a:t>Do as tight of a turn as you can with both legs one side of the bike. Watch the tutorial to find out how!</a:t>
                      </a:r>
                    </a:p>
                  </a:txBody>
                  <a:tcPr/>
                </a:tc>
                <a:extLst>
                  <a:ext uri="{0D108BD9-81ED-4DB2-BD59-A6C34878D82A}">
                    <a16:rowId xmlns:a16="http://schemas.microsoft.com/office/drawing/2014/main" val="602807779"/>
                  </a:ext>
                </a:extLst>
              </a:tr>
              <a:tr h="943940">
                <a:tc>
                  <a:txBody>
                    <a:bodyPr/>
                    <a:lstStyle/>
                    <a:p>
                      <a:r>
                        <a:rPr lang="en-GB" sz="1100" b="1" u="sng" dirty="0"/>
                        <a:t>Lesson 8</a:t>
                      </a:r>
                    </a:p>
                    <a:p>
                      <a:endParaRPr lang="en-GB" sz="1100" b="1" u="sng" dirty="0"/>
                    </a:p>
                    <a:p>
                      <a:r>
                        <a:rPr lang="en-GB" sz="800" b="0" u="none" dirty="0"/>
                        <a:t>Back wheel hops. An advanced technique that will take a long time to learn. In the tutorial we will go through the steps we took to learn them.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sng" strike="noStrike" kern="1200" cap="none" spc="0" normalizeH="0" baseline="0" noProof="0" dirty="0">
                          <a:ln>
                            <a:noFill/>
                          </a:ln>
                          <a:solidFill>
                            <a:prstClr val="black"/>
                          </a:solidFill>
                          <a:effectLst/>
                          <a:uLnTx/>
                          <a:uFillTx/>
                          <a:latin typeface="+mn-lt"/>
                          <a:ea typeface="+mn-ea"/>
                          <a:cs typeface="+mn-cs"/>
                        </a:rPr>
                        <a:t>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sng"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mn-lt"/>
                          <a:ea typeface="+mn-ea"/>
                          <a:cs typeface="+mn-cs"/>
                        </a:rPr>
                        <a:t>Practice anything that you feel needs more work or a continuation of something else.</a:t>
                      </a:r>
                    </a:p>
                    <a:p>
                      <a:endParaRPr lang="en-GB" sz="1100" b="1" u="sng" dirty="0"/>
                    </a:p>
                  </a:txBody>
                  <a:tcPr/>
                </a:tc>
                <a:tc>
                  <a:txBody>
                    <a:bodyPr/>
                    <a:lstStyle/>
                    <a:p>
                      <a:r>
                        <a:rPr lang="en-GB" sz="1100" b="1" u="sng" dirty="0"/>
                        <a:t>Challenge 9</a:t>
                      </a:r>
                    </a:p>
                    <a:p>
                      <a:endParaRPr lang="en-GB" sz="1100" b="1" u="sng" dirty="0"/>
                    </a:p>
                    <a:p>
                      <a:r>
                        <a:rPr lang="en-GB" sz="800" b="0" u="none" dirty="0"/>
                        <a:t>Spend the day on another type of bike. Whether that be MTBs, Trials Bicycle, Unicycle or BMX, it’s all good learning!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sng" strike="noStrike" kern="1200" cap="none" spc="0" normalizeH="0" baseline="0" noProof="0" dirty="0">
                          <a:ln>
                            <a:noFill/>
                          </a:ln>
                          <a:solidFill>
                            <a:prstClr val="black"/>
                          </a:solidFill>
                          <a:effectLst/>
                          <a:uLnTx/>
                          <a:uFillTx/>
                          <a:latin typeface="+mn-lt"/>
                          <a:ea typeface="+mn-ea"/>
                          <a:cs typeface="+mn-cs"/>
                        </a:rPr>
                        <a:t>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sng"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mn-lt"/>
                          <a:ea typeface="+mn-ea"/>
                          <a:cs typeface="+mn-cs"/>
                        </a:rPr>
                        <a:t>Practice anything that you feel needs more work or a continuation of something else.</a:t>
                      </a:r>
                    </a:p>
                  </a:txBody>
                  <a:tcPr/>
                </a:tc>
                <a:tc>
                  <a:txBody>
                    <a:bodyPr/>
                    <a:lstStyle/>
                    <a:p>
                      <a:r>
                        <a:rPr lang="en-GB" sz="1100" b="1" u="sng" dirty="0"/>
                        <a:t>Challenge 10</a:t>
                      </a:r>
                    </a:p>
                    <a:p>
                      <a:endParaRPr lang="en-GB" sz="1100" b="1" u="sng" dirty="0"/>
                    </a:p>
                    <a:p>
                      <a:r>
                        <a:rPr lang="en-GB" sz="800" b="0" u="none" dirty="0"/>
                        <a:t>Challenge time. Try to stoppie and land your rear wheel on a small object like a brick.</a:t>
                      </a:r>
                    </a:p>
                  </a:txBody>
                  <a:tcPr/>
                </a:tc>
                <a:tc>
                  <a:txBody>
                    <a:bodyPr/>
                    <a:lstStyle/>
                    <a:p>
                      <a:r>
                        <a:rPr lang="en-GB" sz="1100" b="1" u="sng" dirty="0"/>
                        <a:t>Challenge 11</a:t>
                      </a:r>
                    </a:p>
                    <a:p>
                      <a:endParaRPr lang="en-GB" sz="1100" b="1" u="sng" dirty="0"/>
                    </a:p>
                    <a:p>
                      <a:r>
                        <a:rPr lang="en-GB" sz="800" b="0" u="none" dirty="0"/>
                        <a:t>Pallet challenge. With a single pallet, try to turn the bike 360 degrees using hopping. This can also be done in a small circle.</a:t>
                      </a:r>
                    </a:p>
                  </a:txBody>
                  <a:tcPr>
                    <a:lnB w="12700" cap="flat" cmpd="sng" algn="ctr">
                      <a:solidFill>
                        <a:schemeClr val="tx1"/>
                      </a:solidFill>
                      <a:prstDash val="solid"/>
                      <a:round/>
                      <a:headEnd type="none" w="med" len="med"/>
                      <a:tailEnd type="none" w="med" len="med"/>
                    </a:lnB>
                  </a:tcPr>
                </a:tc>
                <a:tc>
                  <a:txBody>
                    <a:bodyPr/>
                    <a:lstStyle/>
                    <a:p>
                      <a:r>
                        <a:rPr lang="en-GB" sz="1100" b="1" u="sng" dirty="0"/>
                        <a:t>Reaction!</a:t>
                      </a:r>
                    </a:p>
                    <a:p>
                      <a:endParaRPr lang="en-GB" sz="1100" b="1" u="sng" dirty="0"/>
                    </a:p>
                    <a:p>
                      <a:r>
                        <a:rPr lang="en-GB" sz="800" b="0" u="none" dirty="0"/>
                        <a:t>Reaction time! Oliver and Elliot will sit down and go through your submissions and give tips on how to improve!</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8527591"/>
                  </a:ext>
                </a:extLst>
              </a:tr>
              <a:tr h="14991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sng" strike="noStrike" kern="1200" cap="none" spc="0" normalizeH="0" baseline="0" noProof="0" dirty="0">
                          <a:ln>
                            <a:noFill/>
                          </a:ln>
                          <a:solidFill>
                            <a:prstClr val="black"/>
                          </a:solidFill>
                          <a:effectLst/>
                          <a:uLnTx/>
                          <a:uFillTx/>
                          <a:latin typeface="+mn-lt"/>
                          <a:ea typeface="+mn-ea"/>
                          <a:cs typeface="+mn-cs"/>
                        </a:rPr>
                        <a:t>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sng"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mn-lt"/>
                          <a:ea typeface="+mn-ea"/>
                          <a:cs typeface="+mn-cs"/>
                        </a:rPr>
                        <a:t>Practice anything that you feel needs more work or a continuation of something else.</a:t>
                      </a:r>
                    </a:p>
                    <a:p>
                      <a:endParaRPr lang="en-GB" sz="800" b="0" u="none" dirty="0"/>
                    </a:p>
                  </a:txBody>
                  <a:tcPr/>
                </a:tc>
                <a:tc>
                  <a:txBody>
                    <a:bodyPr/>
                    <a:lstStyle/>
                    <a:p>
                      <a:r>
                        <a:rPr lang="en-GB" sz="1200" b="1" u="sng" dirty="0"/>
                        <a:t>Challenge 12</a:t>
                      </a:r>
                    </a:p>
                    <a:p>
                      <a:endParaRPr lang="en-GB" sz="1200" b="1" u="sng" dirty="0"/>
                    </a:p>
                    <a:p>
                      <a:r>
                        <a:rPr lang="en-GB" sz="900" b="0" u="none" dirty="0"/>
                        <a:t>Try to do all of the past challenges in a row. Send a picture or video of your completed sheet to us!</a:t>
                      </a:r>
                    </a:p>
                    <a:p>
                      <a:endParaRPr lang="en-GB" sz="900" b="0" u="none" dirty="0"/>
                    </a:p>
                  </a:txBody>
                  <a:tcPr/>
                </a:tc>
                <a:tc>
                  <a:txBody>
                    <a:bodyPr/>
                    <a:lstStyle/>
                    <a:p>
                      <a:r>
                        <a:rPr lang="en-GB" sz="1100" b="1" u="sng" dirty="0"/>
                        <a:t>Challenge 13</a:t>
                      </a:r>
                    </a:p>
                    <a:p>
                      <a:endParaRPr lang="en-GB" sz="1100"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u="none" dirty="0"/>
                        <a:t>Design your own bike stickers. You can get a blank template from the OSET site to use. Remember to send it in to us and post on social </a:t>
                      </a:r>
                      <a:endParaRPr lang="en-GB" sz="800" b="1" u="sng" dirty="0"/>
                    </a:p>
                    <a:p>
                      <a:endParaRPr lang="en-GB" sz="900" b="0" u="non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sng" strike="noStrike" kern="1200" cap="none" spc="0" normalizeH="0" baseline="0" noProof="0" dirty="0">
                          <a:ln>
                            <a:noFill/>
                          </a:ln>
                          <a:solidFill>
                            <a:prstClr val="black"/>
                          </a:solidFill>
                          <a:effectLst/>
                          <a:uLnTx/>
                          <a:uFillTx/>
                          <a:latin typeface="+mn-lt"/>
                          <a:ea typeface="+mn-ea"/>
                          <a:cs typeface="+mn-cs"/>
                        </a:rPr>
                        <a:t>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sng"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mn-lt"/>
                          <a:ea typeface="+mn-ea"/>
                          <a:cs typeface="+mn-cs"/>
                        </a:rPr>
                        <a:t>Practice anything that you feel needs more work or a continuation of something else.</a:t>
                      </a:r>
                    </a:p>
                    <a:p>
                      <a:endParaRPr lang="en-GB" sz="1100" b="1" u="sng" dirty="0"/>
                    </a:p>
                    <a:p>
                      <a:endParaRPr lang="en-GB" sz="1100" b="1" u="sng" dirty="0"/>
                    </a:p>
                  </a:txBody>
                  <a:tcPr/>
                </a:tc>
                <a:tc>
                  <a:txBody>
                    <a:bodyPr/>
                    <a:lstStyle/>
                    <a:p>
                      <a:r>
                        <a:rPr lang="en-GB" sz="1100" b="1" u="sng" dirty="0"/>
                        <a:t>Challenge 14 </a:t>
                      </a:r>
                    </a:p>
                    <a:p>
                      <a:endParaRPr lang="en-GB" sz="1100" b="1" u="sng" dirty="0"/>
                    </a:p>
                    <a:p>
                      <a:r>
                        <a:rPr lang="en-GB" sz="800" b="0" u="none" dirty="0"/>
                        <a:t>The ultimate challenge! Try to learn how to roll back on the front wheel. Watch the tutorial and then keep trying. This one will take a lot of trying and crashing; but at the end it will be worth it! First person (under 15) to complete the challenge with video evidence will receive a prize!</a:t>
                      </a:r>
                    </a:p>
                  </a:txBody>
                  <a:tcP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200" dirty="0">
                        <a:solidFill>
                          <a:srgbClr val="FFFF00"/>
                        </a:solidFill>
                        <a:effectLst/>
                        <a:latin typeface="+mn-lt"/>
                        <a:ea typeface="+mn-ea"/>
                        <a:cs typeface="+mn-cs"/>
                      </a:endParaRPr>
                    </a:p>
                    <a:p>
                      <a:endParaRPr lang="en-GB" sz="1100" b="1" u="sng"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100" b="1" u="sng"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3856271"/>
                  </a:ext>
                </a:extLst>
              </a:tr>
            </a:tbl>
          </a:graphicData>
        </a:graphic>
      </p:graphicFrame>
      <p:sp>
        <p:nvSpPr>
          <p:cNvPr id="14" name="TextBox 13">
            <a:extLst>
              <a:ext uri="{FF2B5EF4-FFF2-40B4-BE49-F238E27FC236}">
                <a16:creationId xmlns:a16="http://schemas.microsoft.com/office/drawing/2014/main" id="{15DB85B5-A0F5-44B9-859C-F107AF89A217}"/>
              </a:ext>
            </a:extLst>
          </p:cNvPr>
          <p:cNvSpPr txBox="1"/>
          <p:nvPr/>
        </p:nvSpPr>
        <p:spPr>
          <a:xfrm>
            <a:off x="2970086" y="-18802"/>
            <a:ext cx="8703502" cy="646331"/>
          </a:xfrm>
          <a:prstGeom prst="rect">
            <a:avLst/>
          </a:prstGeom>
          <a:noFill/>
        </p:spPr>
        <p:txBody>
          <a:bodyPr wrap="square" rtlCol="0">
            <a:spAutoFit/>
          </a:bodyPr>
          <a:lstStyle/>
          <a:p>
            <a:r>
              <a:rPr lang="en-GB" sz="3600" dirty="0"/>
              <a:t>OSET Home School Challenge </a:t>
            </a:r>
          </a:p>
        </p:txBody>
      </p:sp>
      <p:pic>
        <p:nvPicPr>
          <p:cNvPr id="15" name="Picture 14" descr="A picture containing drawing&#10;&#10;Description automatically generated">
            <a:extLst>
              <a:ext uri="{FF2B5EF4-FFF2-40B4-BE49-F238E27FC236}">
                <a16:creationId xmlns:a16="http://schemas.microsoft.com/office/drawing/2014/main" id="{872BFB74-4AA9-4319-A839-018D2CC58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190" y="791492"/>
            <a:ext cx="787608" cy="787608"/>
          </a:xfrm>
          <a:prstGeom prst="rect">
            <a:avLst/>
          </a:prstGeom>
        </p:spPr>
      </p:pic>
      <p:sp>
        <p:nvSpPr>
          <p:cNvPr id="16" name="TextBox 15">
            <a:extLst>
              <a:ext uri="{FF2B5EF4-FFF2-40B4-BE49-F238E27FC236}">
                <a16:creationId xmlns:a16="http://schemas.microsoft.com/office/drawing/2014/main" id="{D6D7417E-FEAC-4C22-9921-8BF952DC9333}"/>
              </a:ext>
            </a:extLst>
          </p:cNvPr>
          <p:cNvSpPr txBox="1"/>
          <p:nvPr/>
        </p:nvSpPr>
        <p:spPr>
          <a:xfrm>
            <a:off x="9255157" y="5664854"/>
            <a:ext cx="1650313" cy="646331"/>
          </a:xfrm>
          <a:prstGeom prst="rect">
            <a:avLst/>
          </a:prstGeom>
          <a:noFill/>
        </p:spPr>
        <p:txBody>
          <a:bodyPr wrap="square" rtlCol="0">
            <a:spAutoFit/>
          </a:bodyPr>
          <a:lstStyle/>
          <a:p>
            <a:r>
              <a:rPr lang="en-GB" b="1" dirty="0"/>
              <a:t>What was your favourite day?</a:t>
            </a:r>
          </a:p>
        </p:txBody>
      </p:sp>
      <p:sp>
        <p:nvSpPr>
          <p:cNvPr id="17" name="TextBox 16">
            <a:extLst>
              <a:ext uri="{FF2B5EF4-FFF2-40B4-BE49-F238E27FC236}">
                <a16:creationId xmlns:a16="http://schemas.microsoft.com/office/drawing/2014/main" id="{C1B00C7F-2263-4131-AB45-FAFB67E12B53}"/>
              </a:ext>
            </a:extLst>
          </p:cNvPr>
          <p:cNvSpPr txBox="1"/>
          <p:nvPr/>
        </p:nvSpPr>
        <p:spPr>
          <a:xfrm>
            <a:off x="1864597" y="708243"/>
            <a:ext cx="3481753" cy="954107"/>
          </a:xfrm>
          <a:prstGeom prst="rect">
            <a:avLst/>
          </a:prstGeom>
          <a:noFill/>
        </p:spPr>
        <p:txBody>
          <a:bodyPr wrap="square" rtlCol="0">
            <a:spAutoFit/>
          </a:bodyPr>
          <a:lstStyle/>
          <a:p>
            <a:r>
              <a:rPr lang="en-GB" sz="1400" b="1" dirty="0"/>
              <a:t>The OSET challenge is designed to help you be a better rider and have fun while doing it. Just follow the instructions for each day and tag your photos with #osetchallenge</a:t>
            </a:r>
          </a:p>
        </p:txBody>
      </p:sp>
    </p:spTree>
    <p:extLst>
      <p:ext uri="{BB962C8B-B14F-4D97-AF65-F5344CB8AC3E}">
        <p14:creationId xmlns:p14="http://schemas.microsoft.com/office/powerpoint/2010/main" val="2707130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automatically generated">
            <a:extLst>
              <a:ext uri="{FF2B5EF4-FFF2-40B4-BE49-F238E27FC236}">
                <a16:creationId xmlns:a16="http://schemas.microsoft.com/office/drawing/2014/main" id="{445E49E6-066B-4168-AECA-53FF52D75F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18" y="253062"/>
            <a:ext cx="11776364" cy="5903358"/>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25C8A953-E325-4261-9F81-47BEFC1080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9672" y="253062"/>
            <a:ext cx="868727" cy="868727"/>
          </a:xfrm>
          <a:prstGeom prst="rect">
            <a:avLst/>
          </a:prstGeom>
        </p:spPr>
      </p:pic>
      <p:sp>
        <p:nvSpPr>
          <p:cNvPr id="8" name="TextBox 7">
            <a:extLst>
              <a:ext uri="{FF2B5EF4-FFF2-40B4-BE49-F238E27FC236}">
                <a16:creationId xmlns:a16="http://schemas.microsoft.com/office/drawing/2014/main" id="{6E741308-2142-4079-B2A6-7F5DF88028FE}"/>
              </a:ext>
            </a:extLst>
          </p:cNvPr>
          <p:cNvSpPr txBox="1"/>
          <p:nvPr/>
        </p:nvSpPr>
        <p:spPr>
          <a:xfrm>
            <a:off x="868223" y="526722"/>
            <a:ext cx="5266441" cy="830997"/>
          </a:xfrm>
          <a:prstGeom prst="rect">
            <a:avLst/>
          </a:prstGeom>
          <a:noFill/>
        </p:spPr>
        <p:txBody>
          <a:bodyPr wrap="square" rtlCol="0">
            <a:spAutoFit/>
          </a:bodyPr>
          <a:lstStyle/>
          <a:p>
            <a:r>
              <a:rPr lang="en-GB" sz="2400" b="1" dirty="0"/>
              <a:t>Get your pens and crayons out and design your own stickers for the MX10</a:t>
            </a:r>
          </a:p>
        </p:txBody>
      </p:sp>
      <p:sp>
        <p:nvSpPr>
          <p:cNvPr id="9" name="TextBox 8">
            <a:extLst>
              <a:ext uri="{FF2B5EF4-FFF2-40B4-BE49-F238E27FC236}">
                <a16:creationId xmlns:a16="http://schemas.microsoft.com/office/drawing/2014/main" id="{55A81C3D-393F-4CC6-9867-49160C94AA72}"/>
              </a:ext>
            </a:extLst>
          </p:cNvPr>
          <p:cNvSpPr txBox="1"/>
          <p:nvPr/>
        </p:nvSpPr>
        <p:spPr>
          <a:xfrm>
            <a:off x="0" y="6219870"/>
            <a:ext cx="12142123" cy="584775"/>
          </a:xfrm>
          <a:prstGeom prst="rect">
            <a:avLst/>
          </a:prstGeom>
          <a:noFill/>
        </p:spPr>
        <p:txBody>
          <a:bodyPr wrap="square" rtlCol="0">
            <a:spAutoFit/>
          </a:bodyPr>
          <a:lstStyle/>
          <a:p>
            <a:pPr algn="ctr"/>
            <a:r>
              <a:rPr lang="en-GB" sz="1600" b="1" dirty="0"/>
              <a:t>Make sure to copy or take a photo of your finished design and post it on the OSET Bikes Facebook page – </a:t>
            </a:r>
            <a:r>
              <a:rPr lang="en-GB" sz="1600" dirty="0">
                <a:hlinkClick r:id="rId4"/>
              </a:rPr>
              <a:t>www.facebook.com/OSETbikes/</a:t>
            </a:r>
            <a:br>
              <a:rPr lang="en-GB" sz="1600" b="1" dirty="0"/>
            </a:br>
            <a:endParaRPr lang="en-GB" sz="1600" b="1" dirty="0"/>
          </a:p>
        </p:txBody>
      </p:sp>
      <p:sp>
        <p:nvSpPr>
          <p:cNvPr id="10" name="TextBox 9">
            <a:extLst>
              <a:ext uri="{FF2B5EF4-FFF2-40B4-BE49-F238E27FC236}">
                <a16:creationId xmlns:a16="http://schemas.microsoft.com/office/drawing/2014/main" id="{37A08E50-389A-4FE2-8EFE-9D3827593C3B}"/>
              </a:ext>
            </a:extLst>
          </p:cNvPr>
          <p:cNvSpPr txBox="1"/>
          <p:nvPr/>
        </p:nvSpPr>
        <p:spPr>
          <a:xfrm>
            <a:off x="10754288" y="1125188"/>
            <a:ext cx="1199496" cy="369332"/>
          </a:xfrm>
          <a:prstGeom prst="rect">
            <a:avLst/>
          </a:prstGeom>
          <a:noFill/>
        </p:spPr>
        <p:txBody>
          <a:bodyPr wrap="none" rtlCol="0">
            <a:spAutoFit/>
          </a:bodyPr>
          <a:lstStyle/>
          <a:p>
            <a:r>
              <a:rPr lang="en-GB" b="1" dirty="0"/>
              <a:t>#</a:t>
            </a:r>
            <a:r>
              <a:rPr lang="en-GB" b="1" dirty="0" err="1"/>
              <a:t>osetbikes</a:t>
            </a:r>
            <a:endParaRPr lang="en-GB" b="1" dirty="0"/>
          </a:p>
        </p:txBody>
      </p:sp>
    </p:spTree>
    <p:extLst>
      <p:ext uri="{BB962C8B-B14F-4D97-AF65-F5344CB8AC3E}">
        <p14:creationId xmlns:p14="http://schemas.microsoft.com/office/powerpoint/2010/main" val="1359463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93A490-1AFD-48B9-8949-10B492745D0B}"/>
              </a:ext>
            </a:extLst>
          </p:cNvPr>
          <p:cNvSpPr txBox="1"/>
          <p:nvPr/>
        </p:nvSpPr>
        <p:spPr>
          <a:xfrm>
            <a:off x="3754314" y="139939"/>
            <a:ext cx="3915561" cy="461665"/>
          </a:xfrm>
          <a:prstGeom prst="rect">
            <a:avLst/>
          </a:prstGeom>
          <a:noFill/>
        </p:spPr>
        <p:txBody>
          <a:bodyPr wrap="square" rtlCol="0">
            <a:spAutoFit/>
          </a:bodyPr>
          <a:lstStyle/>
          <a:p>
            <a:r>
              <a:rPr lang="en-GB" sz="2400" b="1" dirty="0"/>
              <a:t>OSET Bikes Easy Word Search  </a:t>
            </a:r>
          </a:p>
        </p:txBody>
      </p:sp>
      <p:pic>
        <p:nvPicPr>
          <p:cNvPr id="5" name="Picture 4" descr="A picture containing drawing&#10;&#10;Description automatically generated">
            <a:extLst>
              <a:ext uri="{FF2B5EF4-FFF2-40B4-BE49-F238E27FC236}">
                <a16:creationId xmlns:a16="http://schemas.microsoft.com/office/drawing/2014/main" id="{D0C76924-51C2-42B4-89C2-3B184FB72A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8528" y="139939"/>
            <a:ext cx="897009" cy="897009"/>
          </a:xfrm>
          <a:prstGeom prst="rect">
            <a:avLst/>
          </a:prstGeom>
        </p:spPr>
      </p:pic>
      <p:graphicFrame>
        <p:nvGraphicFramePr>
          <p:cNvPr id="6" name="Table 5">
            <a:extLst>
              <a:ext uri="{FF2B5EF4-FFF2-40B4-BE49-F238E27FC236}">
                <a16:creationId xmlns:a16="http://schemas.microsoft.com/office/drawing/2014/main" id="{D4F183E5-BAC1-4AF0-94FB-12C0D65A81E4}"/>
              </a:ext>
            </a:extLst>
          </p:cNvPr>
          <p:cNvGraphicFramePr>
            <a:graphicFrameLocks noGrp="1"/>
          </p:cNvGraphicFramePr>
          <p:nvPr>
            <p:extLst>
              <p:ext uri="{D42A27DB-BD31-4B8C-83A1-F6EECF244321}">
                <p14:modId xmlns:p14="http://schemas.microsoft.com/office/powerpoint/2010/main" val="3168800385"/>
              </p:ext>
            </p:extLst>
          </p:nvPr>
        </p:nvGraphicFramePr>
        <p:xfrm>
          <a:off x="853417" y="717866"/>
          <a:ext cx="10640303" cy="6000185"/>
        </p:xfrm>
        <a:graphic>
          <a:graphicData uri="http://schemas.openxmlformats.org/drawingml/2006/table">
            <a:tbl>
              <a:tblPr/>
              <a:tblGrid>
                <a:gridCol w="366907">
                  <a:extLst>
                    <a:ext uri="{9D8B030D-6E8A-4147-A177-3AD203B41FA5}">
                      <a16:colId xmlns:a16="http://schemas.microsoft.com/office/drawing/2014/main" val="1380634998"/>
                    </a:ext>
                  </a:extLst>
                </a:gridCol>
                <a:gridCol w="366907">
                  <a:extLst>
                    <a:ext uri="{9D8B030D-6E8A-4147-A177-3AD203B41FA5}">
                      <a16:colId xmlns:a16="http://schemas.microsoft.com/office/drawing/2014/main" val="3465615444"/>
                    </a:ext>
                  </a:extLst>
                </a:gridCol>
                <a:gridCol w="366907">
                  <a:extLst>
                    <a:ext uri="{9D8B030D-6E8A-4147-A177-3AD203B41FA5}">
                      <a16:colId xmlns:a16="http://schemas.microsoft.com/office/drawing/2014/main" val="157061890"/>
                    </a:ext>
                  </a:extLst>
                </a:gridCol>
                <a:gridCol w="366907">
                  <a:extLst>
                    <a:ext uri="{9D8B030D-6E8A-4147-A177-3AD203B41FA5}">
                      <a16:colId xmlns:a16="http://schemas.microsoft.com/office/drawing/2014/main" val="1572327793"/>
                    </a:ext>
                  </a:extLst>
                </a:gridCol>
                <a:gridCol w="366907">
                  <a:extLst>
                    <a:ext uri="{9D8B030D-6E8A-4147-A177-3AD203B41FA5}">
                      <a16:colId xmlns:a16="http://schemas.microsoft.com/office/drawing/2014/main" val="3190934822"/>
                    </a:ext>
                  </a:extLst>
                </a:gridCol>
                <a:gridCol w="366907">
                  <a:extLst>
                    <a:ext uri="{9D8B030D-6E8A-4147-A177-3AD203B41FA5}">
                      <a16:colId xmlns:a16="http://schemas.microsoft.com/office/drawing/2014/main" val="3540633385"/>
                    </a:ext>
                  </a:extLst>
                </a:gridCol>
                <a:gridCol w="366907">
                  <a:extLst>
                    <a:ext uri="{9D8B030D-6E8A-4147-A177-3AD203B41FA5}">
                      <a16:colId xmlns:a16="http://schemas.microsoft.com/office/drawing/2014/main" val="2741636662"/>
                    </a:ext>
                  </a:extLst>
                </a:gridCol>
                <a:gridCol w="366907">
                  <a:extLst>
                    <a:ext uri="{9D8B030D-6E8A-4147-A177-3AD203B41FA5}">
                      <a16:colId xmlns:a16="http://schemas.microsoft.com/office/drawing/2014/main" val="528110473"/>
                    </a:ext>
                  </a:extLst>
                </a:gridCol>
                <a:gridCol w="366907">
                  <a:extLst>
                    <a:ext uri="{9D8B030D-6E8A-4147-A177-3AD203B41FA5}">
                      <a16:colId xmlns:a16="http://schemas.microsoft.com/office/drawing/2014/main" val="3829874469"/>
                    </a:ext>
                  </a:extLst>
                </a:gridCol>
                <a:gridCol w="366907">
                  <a:extLst>
                    <a:ext uri="{9D8B030D-6E8A-4147-A177-3AD203B41FA5}">
                      <a16:colId xmlns:a16="http://schemas.microsoft.com/office/drawing/2014/main" val="2216473470"/>
                    </a:ext>
                  </a:extLst>
                </a:gridCol>
                <a:gridCol w="366907">
                  <a:extLst>
                    <a:ext uri="{9D8B030D-6E8A-4147-A177-3AD203B41FA5}">
                      <a16:colId xmlns:a16="http://schemas.microsoft.com/office/drawing/2014/main" val="3572679877"/>
                    </a:ext>
                  </a:extLst>
                </a:gridCol>
                <a:gridCol w="366907">
                  <a:extLst>
                    <a:ext uri="{9D8B030D-6E8A-4147-A177-3AD203B41FA5}">
                      <a16:colId xmlns:a16="http://schemas.microsoft.com/office/drawing/2014/main" val="518864367"/>
                    </a:ext>
                  </a:extLst>
                </a:gridCol>
                <a:gridCol w="366907">
                  <a:extLst>
                    <a:ext uri="{9D8B030D-6E8A-4147-A177-3AD203B41FA5}">
                      <a16:colId xmlns:a16="http://schemas.microsoft.com/office/drawing/2014/main" val="3172325512"/>
                    </a:ext>
                  </a:extLst>
                </a:gridCol>
                <a:gridCol w="366907">
                  <a:extLst>
                    <a:ext uri="{9D8B030D-6E8A-4147-A177-3AD203B41FA5}">
                      <a16:colId xmlns:a16="http://schemas.microsoft.com/office/drawing/2014/main" val="2471175599"/>
                    </a:ext>
                  </a:extLst>
                </a:gridCol>
                <a:gridCol w="366907">
                  <a:extLst>
                    <a:ext uri="{9D8B030D-6E8A-4147-A177-3AD203B41FA5}">
                      <a16:colId xmlns:a16="http://schemas.microsoft.com/office/drawing/2014/main" val="2025629725"/>
                    </a:ext>
                  </a:extLst>
                </a:gridCol>
                <a:gridCol w="366907">
                  <a:extLst>
                    <a:ext uri="{9D8B030D-6E8A-4147-A177-3AD203B41FA5}">
                      <a16:colId xmlns:a16="http://schemas.microsoft.com/office/drawing/2014/main" val="1092049444"/>
                    </a:ext>
                  </a:extLst>
                </a:gridCol>
                <a:gridCol w="366907">
                  <a:extLst>
                    <a:ext uri="{9D8B030D-6E8A-4147-A177-3AD203B41FA5}">
                      <a16:colId xmlns:a16="http://schemas.microsoft.com/office/drawing/2014/main" val="689022229"/>
                    </a:ext>
                  </a:extLst>
                </a:gridCol>
                <a:gridCol w="366907">
                  <a:extLst>
                    <a:ext uri="{9D8B030D-6E8A-4147-A177-3AD203B41FA5}">
                      <a16:colId xmlns:a16="http://schemas.microsoft.com/office/drawing/2014/main" val="2858878104"/>
                    </a:ext>
                  </a:extLst>
                </a:gridCol>
                <a:gridCol w="366907">
                  <a:extLst>
                    <a:ext uri="{9D8B030D-6E8A-4147-A177-3AD203B41FA5}">
                      <a16:colId xmlns:a16="http://schemas.microsoft.com/office/drawing/2014/main" val="636728095"/>
                    </a:ext>
                  </a:extLst>
                </a:gridCol>
                <a:gridCol w="366907">
                  <a:extLst>
                    <a:ext uri="{9D8B030D-6E8A-4147-A177-3AD203B41FA5}">
                      <a16:colId xmlns:a16="http://schemas.microsoft.com/office/drawing/2014/main" val="389079838"/>
                    </a:ext>
                  </a:extLst>
                </a:gridCol>
                <a:gridCol w="366907">
                  <a:extLst>
                    <a:ext uri="{9D8B030D-6E8A-4147-A177-3AD203B41FA5}">
                      <a16:colId xmlns:a16="http://schemas.microsoft.com/office/drawing/2014/main" val="1438331733"/>
                    </a:ext>
                  </a:extLst>
                </a:gridCol>
                <a:gridCol w="366907">
                  <a:extLst>
                    <a:ext uri="{9D8B030D-6E8A-4147-A177-3AD203B41FA5}">
                      <a16:colId xmlns:a16="http://schemas.microsoft.com/office/drawing/2014/main" val="752492844"/>
                    </a:ext>
                  </a:extLst>
                </a:gridCol>
                <a:gridCol w="366907">
                  <a:extLst>
                    <a:ext uri="{9D8B030D-6E8A-4147-A177-3AD203B41FA5}">
                      <a16:colId xmlns:a16="http://schemas.microsoft.com/office/drawing/2014/main" val="2185759941"/>
                    </a:ext>
                  </a:extLst>
                </a:gridCol>
                <a:gridCol w="366907">
                  <a:extLst>
                    <a:ext uri="{9D8B030D-6E8A-4147-A177-3AD203B41FA5}">
                      <a16:colId xmlns:a16="http://schemas.microsoft.com/office/drawing/2014/main" val="3804021190"/>
                    </a:ext>
                  </a:extLst>
                </a:gridCol>
                <a:gridCol w="366907">
                  <a:extLst>
                    <a:ext uri="{9D8B030D-6E8A-4147-A177-3AD203B41FA5}">
                      <a16:colId xmlns:a16="http://schemas.microsoft.com/office/drawing/2014/main" val="400946252"/>
                    </a:ext>
                  </a:extLst>
                </a:gridCol>
                <a:gridCol w="366907">
                  <a:extLst>
                    <a:ext uri="{9D8B030D-6E8A-4147-A177-3AD203B41FA5}">
                      <a16:colId xmlns:a16="http://schemas.microsoft.com/office/drawing/2014/main" val="1880378871"/>
                    </a:ext>
                  </a:extLst>
                </a:gridCol>
                <a:gridCol w="366907">
                  <a:extLst>
                    <a:ext uri="{9D8B030D-6E8A-4147-A177-3AD203B41FA5}">
                      <a16:colId xmlns:a16="http://schemas.microsoft.com/office/drawing/2014/main" val="2230170829"/>
                    </a:ext>
                  </a:extLst>
                </a:gridCol>
                <a:gridCol w="366907">
                  <a:extLst>
                    <a:ext uri="{9D8B030D-6E8A-4147-A177-3AD203B41FA5}">
                      <a16:colId xmlns:a16="http://schemas.microsoft.com/office/drawing/2014/main" val="631925202"/>
                    </a:ext>
                  </a:extLst>
                </a:gridCol>
                <a:gridCol w="366907">
                  <a:extLst>
                    <a:ext uri="{9D8B030D-6E8A-4147-A177-3AD203B41FA5}">
                      <a16:colId xmlns:a16="http://schemas.microsoft.com/office/drawing/2014/main" val="2183698410"/>
                    </a:ext>
                  </a:extLst>
                </a:gridCol>
              </a:tblGrid>
              <a:tr h="227669">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31797063"/>
                  </a:ext>
                </a:extLst>
              </a:tr>
              <a:tr h="235014">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l"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89580416"/>
                  </a:ext>
                </a:extLst>
              </a:tr>
              <a:tr h="308455">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tc rowSpan="2" gridSpan="2">
                  <a:txBody>
                    <a:bodyPr/>
                    <a:lstStyle/>
                    <a:p>
                      <a:pPr algn="ctr" fontAlgn="ctr"/>
                      <a:r>
                        <a:rPr lang="en-GB" sz="1000" b="1" i="0" u="none" strike="noStrike">
                          <a:solidFill>
                            <a:srgbClr val="000000"/>
                          </a:solidFill>
                          <a:effectLst/>
                          <a:latin typeface="Calibri" panose="020F0502020204030204" pitchFamily="34" charset="0"/>
                        </a:rPr>
                        <a:t>S</a:t>
                      </a:r>
                    </a:p>
                  </a:txBody>
                  <a:tcPr marL="5326" marR="5326" marT="53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T</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E</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C</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O</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P</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E</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A</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N</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L</a:t>
                      </a:r>
                    </a:p>
                  </a:txBody>
                  <a:tcPr marL="5326" marR="5326" marT="53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gridSpan="5">
                  <a:txBody>
                    <a:bodyPr/>
                    <a:lstStyle/>
                    <a:p>
                      <a:pPr algn="ctr" fontAlgn="ctr"/>
                      <a:r>
                        <a:rPr lang="en-GB" sz="1300" b="1" i="0" u="none" strike="noStrike">
                          <a:solidFill>
                            <a:srgbClr val="000000"/>
                          </a:solidFill>
                          <a:effectLst/>
                          <a:latin typeface="Calibri" panose="020F0502020204030204" pitchFamily="34" charset="0"/>
                        </a:rPr>
                        <a:t>Words to find</a:t>
                      </a:r>
                    </a:p>
                  </a:txBody>
                  <a:tcPr marL="5326" marR="5326" marT="5326" marB="0" anchor="ctr">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38613261"/>
                  </a:ext>
                </a:extLst>
              </a:tr>
              <a:tr h="308455">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300" b="1"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gridSpan="5">
                  <a:txBody>
                    <a:bodyPr/>
                    <a:lstStyle/>
                    <a:p>
                      <a:pPr algn="l" fontAlgn="ctr"/>
                      <a:r>
                        <a:rPr lang="en-GB" sz="1300" b="1" i="0" u="none" strike="noStrike">
                          <a:solidFill>
                            <a:srgbClr val="000000"/>
                          </a:solidFill>
                          <a:effectLst/>
                          <a:latin typeface="Calibri" panose="020F0502020204030204" pitchFamily="34" charset="0"/>
                        </a:rPr>
                        <a:t>BIKE</a:t>
                      </a: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838720817"/>
                  </a:ext>
                </a:extLst>
              </a:tr>
              <a:tr h="308455">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tc rowSpan="2" gridSpan="2">
                  <a:txBody>
                    <a:bodyPr/>
                    <a:lstStyle/>
                    <a:p>
                      <a:pPr algn="ctr" fontAlgn="ctr"/>
                      <a:r>
                        <a:rPr lang="en-GB" sz="1000" b="1" i="0" u="none" strike="noStrike">
                          <a:solidFill>
                            <a:srgbClr val="000000"/>
                          </a:solidFill>
                          <a:effectLst/>
                          <a:latin typeface="Calibri" panose="020F0502020204030204" pitchFamily="34" charset="0"/>
                        </a:rPr>
                        <a:t>P</a:t>
                      </a:r>
                    </a:p>
                  </a:txBody>
                  <a:tcPr marL="5326" marR="5326" marT="53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B</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L</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Y</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R</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D</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O</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S</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E</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T</a:t>
                      </a:r>
                    </a:p>
                  </a:txBody>
                  <a:tcPr marL="5326" marR="5326" marT="53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300" b="1"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gridSpan="5">
                  <a:txBody>
                    <a:bodyPr/>
                    <a:lstStyle/>
                    <a:p>
                      <a:pPr algn="l" fontAlgn="ctr"/>
                      <a:r>
                        <a:rPr lang="en-GB" sz="1300" b="1" i="0" u="none" strike="noStrike">
                          <a:solidFill>
                            <a:srgbClr val="000000"/>
                          </a:solidFill>
                          <a:effectLst/>
                          <a:latin typeface="Calibri" panose="020F0502020204030204" pitchFamily="34" charset="0"/>
                        </a:rPr>
                        <a:t>OSET</a:t>
                      </a: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19566308"/>
                  </a:ext>
                </a:extLst>
              </a:tr>
              <a:tr h="308455">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300" b="1"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gridSpan="5">
                  <a:txBody>
                    <a:bodyPr/>
                    <a:lstStyle/>
                    <a:p>
                      <a:pPr algn="l" fontAlgn="ctr"/>
                      <a:r>
                        <a:rPr lang="en-GB" sz="1300" b="1" i="0" u="none" strike="noStrike">
                          <a:solidFill>
                            <a:srgbClr val="000000"/>
                          </a:solidFill>
                          <a:effectLst/>
                          <a:latin typeface="Calibri" panose="020F0502020204030204" pitchFamily="34" charset="0"/>
                        </a:rPr>
                        <a:t>TYRE</a:t>
                      </a: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24291212"/>
                  </a:ext>
                </a:extLst>
              </a:tr>
              <a:tr h="308455">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tc rowSpan="2" gridSpan="2">
                  <a:txBody>
                    <a:bodyPr/>
                    <a:lstStyle/>
                    <a:p>
                      <a:pPr algn="ctr" fontAlgn="ctr"/>
                      <a:r>
                        <a:rPr lang="en-GB" sz="1000" b="1" i="0" u="none" strike="noStrike">
                          <a:solidFill>
                            <a:srgbClr val="000000"/>
                          </a:solidFill>
                          <a:effectLst/>
                          <a:latin typeface="Calibri" panose="020F0502020204030204" pitchFamily="34" charset="0"/>
                        </a:rPr>
                        <a:t>O</a:t>
                      </a:r>
                    </a:p>
                  </a:txBody>
                  <a:tcPr marL="5326" marR="5326" marT="53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L</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I</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T</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A</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T</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X</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I</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Z</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Y</a:t>
                      </a:r>
                    </a:p>
                  </a:txBody>
                  <a:tcPr marL="5326" marR="5326" marT="53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300" b="1"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gridSpan="5">
                  <a:txBody>
                    <a:bodyPr/>
                    <a:lstStyle/>
                    <a:p>
                      <a:pPr algn="l" fontAlgn="ctr"/>
                      <a:r>
                        <a:rPr lang="en-GB" sz="1300" b="1" i="0" u="none" strike="noStrike">
                          <a:solidFill>
                            <a:srgbClr val="000000"/>
                          </a:solidFill>
                          <a:effectLst/>
                          <a:latin typeface="Calibri" panose="020F0502020204030204" pitchFamily="34" charset="0"/>
                        </a:rPr>
                        <a:t>FUN</a:t>
                      </a: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36337468"/>
                  </a:ext>
                </a:extLst>
              </a:tr>
              <a:tr h="308455">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300" b="1"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gridSpan="5">
                  <a:txBody>
                    <a:bodyPr/>
                    <a:lstStyle/>
                    <a:p>
                      <a:pPr algn="l" fontAlgn="ctr"/>
                      <a:r>
                        <a:rPr lang="en-GB" sz="1300" b="1" i="0" u="none" strike="noStrike">
                          <a:solidFill>
                            <a:srgbClr val="000000"/>
                          </a:solidFill>
                          <a:effectLst/>
                          <a:latin typeface="Calibri" panose="020F0502020204030204" pitchFamily="34" charset="0"/>
                        </a:rPr>
                        <a:t>MUD</a:t>
                      </a: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09253836"/>
                  </a:ext>
                </a:extLst>
              </a:tr>
              <a:tr h="308455">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tc rowSpan="2" gridSpan="2">
                  <a:txBody>
                    <a:bodyPr/>
                    <a:lstStyle/>
                    <a:p>
                      <a:pPr algn="ctr" fontAlgn="ctr"/>
                      <a:r>
                        <a:rPr lang="en-GB" sz="1000" b="1" i="0" u="none" strike="noStrike">
                          <a:solidFill>
                            <a:srgbClr val="000000"/>
                          </a:solidFill>
                          <a:effectLst/>
                          <a:latin typeface="Calibri" panose="020F0502020204030204" pitchFamily="34" charset="0"/>
                        </a:rPr>
                        <a:t>L</a:t>
                      </a:r>
                    </a:p>
                  </a:txBody>
                  <a:tcPr marL="5326" marR="5326" marT="53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I</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H</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K</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C</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O</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L</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M</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B</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R</a:t>
                      </a:r>
                    </a:p>
                  </a:txBody>
                  <a:tcPr marL="5326" marR="5326" marT="53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300" b="1"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gridSpan="5">
                  <a:txBody>
                    <a:bodyPr/>
                    <a:lstStyle/>
                    <a:p>
                      <a:pPr algn="l" fontAlgn="ctr"/>
                      <a:r>
                        <a:rPr lang="en-GB" sz="1300" b="1" i="0" u="none" strike="noStrike">
                          <a:solidFill>
                            <a:srgbClr val="000000"/>
                          </a:solidFill>
                          <a:effectLst/>
                          <a:latin typeface="Calibri" panose="020F0502020204030204" pitchFamily="34" charset="0"/>
                        </a:rPr>
                        <a:t>ELECTRIC</a:t>
                      </a: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78600413"/>
                  </a:ext>
                </a:extLst>
              </a:tr>
              <a:tr h="308455">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300" b="1"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gridSpan="5">
                  <a:txBody>
                    <a:bodyPr/>
                    <a:lstStyle/>
                    <a:p>
                      <a:pPr algn="l" fontAlgn="ctr"/>
                      <a:r>
                        <a:rPr lang="en-GB" sz="1300" b="1" i="0" u="none" strike="noStrike">
                          <a:solidFill>
                            <a:srgbClr val="000000"/>
                          </a:solidFill>
                          <a:effectLst/>
                          <a:latin typeface="Calibri" panose="020F0502020204030204" pitchFamily="34" charset="0"/>
                        </a:rPr>
                        <a:t>RACE</a:t>
                      </a: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8324590"/>
                  </a:ext>
                </a:extLst>
              </a:tr>
              <a:tr h="308455">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tc rowSpan="2" gridSpan="2">
                  <a:txBody>
                    <a:bodyPr/>
                    <a:lstStyle/>
                    <a:p>
                      <a:pPr algn="ctr" fontAlgn="ctr"/>
                      <a:r>
                        <a:rPr lang="en-GB" sz="1000" b="1" i="0" u="none" strike="noStrike">
                          <a:solidFill>
                            <a:srgbClr val="000000"/>
                          </a:solidFill>
                          <a:effectLst/>
                          <a:latin typeface="Calibri" panose="020F0502020204030204" pitchFamily="34" charset="0"/>
                        </a:rPr>
                        <a:t>N</a:t>
                      </a:r>
                    </a:p>
                  </a:txBody>
                  <a:tcPr marL="5326" marR="5326" marT="53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F</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P</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T</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E</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M</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A</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C</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O</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E</a:t>
                      </a:r>
                    </a:p>
                  </a:txBody>
                  <a:tcPr marL="5326" marR="5326" marT="53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300" b="1"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gridSpan="5">
                  <a:txBody>
                    <a:bodyPr/>
                    <a:lstStyle/>
                    <a:p>
                      <a:pPr algn="l" fontAlgn="ctr"/>
                      <a:r>
                        <a:rPr lang="en-GB" sz="1300" b="1" i="0" u="none" strike="noStrike">
                          <a:solidFill>
                            <a:srgbClr val="000000"/>
                          </a:solidFill>
                          <a:effectLst/>
                          <a:latin typeface="Calibri" panose="020F0502020204030204" pitchFamily="34" charset="0"/>
                        </a:rPr>
                        <a:t>TRIAL</a:t>
                      </a: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22060442"/>
                  </a:ext>
                </a:extLst>
              </a:tr>
              <a:tr h="308455">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300" b="1"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gridSpan="5">
                  <a:txBody>
                    <a:bodyPr/>
                    <a:lstStyle/>
                    <a:p>
                      <a:pPr algn="l" fontAlgn="ctr"/>
                      <a:r>
                        <a:rPr lang="en-GB" sz="1300" b="1" i="0" u="none" strike="noStrike" dirty="0">
                          <a:solidFill>
                            <a:srgbClr val="000000"/>
                          </a:solidFill>
                          <a:effectLst/>
                          <a:latin typeface="Calibri" panose="020F0502020204030204" pitchFamily="34" charset="0"/>
                        </a:rPr>
                        <a:t>ECO</a:t>
                      </a: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46180371"/>
                  </a:ext>
                </a:extLst>
              </a:tr>
              <a:tr h="308455">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tc rowSpan="2" gridSpan="2">
                  <a:txBody>
                    <a:bodyPr/>
                    <a:lstStyle/>
                    <a:p>
                      <a:pPr algn="ctr" fontAlgn="ctr"/>
                      <a:r>
                        <a:rPr lang="en-GB" sz="1000" b="1" i="0" u="none" strike="noStrike">
                          <a:solidFill>
                            <a:srgbClr val="000000"/>
                          </a:solidFill>
                          <a:effectLst/>
                          <a:latin typeface="Calibri" panose="020F0502020204030204" pitchFamily="34" charset="0"/>
                        </a:rPr>
                        <a:t>M</a:t>
                      </a:r>
                    </a:p>
                  </a:txBody>
                  <a:tcPr marL="5326" marR="5326" marT="53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U</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D</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T</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L</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Q</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I</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S</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T</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D</a:t>
                      </a:r>
                    </a:p>
                  </a:txBody>
                  <a:tcPr marL="5326" marR="5326" marT="53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300" b="1"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l" fontAlgn="ctr"/>
                      <a:endParaRPr lang="en-GB" sz="1300" b="1"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endParaRPr lang="en-GB" sz="13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endParaRPr lang="en-GB" sz="13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endParaRPr lang="en-GB" sz="13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52043050"/>
                  </a:ext>
                </a:extLst>
              </a:tr>
              <a:tr h="308455">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300" b="1"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l" fontAlgn="ctr"/>
                      <a:endParaRPr lang="en-GB" sz="1300" b="1"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endParaRPr lang="en-GB" sz="13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endParaRPr lang="en-GB" sz="13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endParaRPr lang="en-GB" sz="13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58563952"/>
                  </a:ext>
                </a:extLst>
              </a:tr>
              <a:tr h="227669">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tc rowSpan="2" gridSpan="2">
                  <a:txBody>
                    <a:bodyPr/>
                    <a:lstStyle/>
                    <a:p>
                      <a:pPr algn="ctr" fontAlgn="ctr"/>
                      <a:r>
                        <a:rPr lang="en-GB" sz="1000" b="1" i="0" u="none" strike="noStrike">
                          <a:solidFill>
                            <a:srgbClr val="000000"/>
                          </a:solidFill>
                          <a:effectLst/>
                          <a:latin typeface="Calibri" panose="020F0502020204030204" pitchFamily="34" charset="0"/>
                        </a:rPr>
                        <a:t>R</a:t>
                      </a:r>
                    </a:p>
                  </a:txBody>
                  <a:tcPr marL="5326" marR="5326" marT="53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N</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A</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F</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D</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U</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R</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E</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H</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F</a:t>
                      </a:r>
                    </a:p>
                  </a:txBody>
                  <a:tcPr marL="5326" marR="5326" marT="53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800" b="1"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l" fontAlgn="ctr"/>
                      <a:endParaRPr lang="en-GB" sz="800" b="1"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50612296"/>
                  </a:ext>
                </a:extLst>
              </a:tr>
              <a:tr h="227669">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800" b="1"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l" fontAlgn="ctr"/>
                      <a:endParaRPr lang="en-GB" sz="800" b="1"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99249160"/>
                  </a:ext>
                </a:extLst>
              </a:tr>
              <a:tr h="227669">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tc rowSpan="2" gridSpan="2">
                  <a:txBody>
                    <a:bodyPr/>
                    <a:lstStyle/>
                    <a:p>
                      <a:pPr algn="ctr" fontAlgn="ctr"/>
                      <a:r>
                        <a:rPr lang="en-GB" sz="1000" b="1" i="0" u="none" strike="noStrike">
                          <a:solidFill>
                            <a:srgbClr val="000000"/>
                          </a:solidFill>
                          <a:effectLst/>
                          <a:latin typeface="Calibri" panose="020F0502020204030204" pitchFamily="34" charset="0"/>
                        </a:rPr>
                        <a:t>C</a:t>
                      </a:r>
                    </a:p>
                  </a:txBody>
                  <a:tcPr marL="5326" marR="5326" marT="53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T</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E</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L</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E</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C</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T</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R</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I</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C</a:t>
                      </a:r>
                    </a:p>
                  </a:txBody>
                  <a:tcPr marL="5326" marR="5326" marT="53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l" fontAlgn="ctr"/>
                      <a:endParaRPr lang="en-GB" sz="700" b="0" i="0" u="none" strike="noStrike" dirty="0">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85593004"/>
                  </a:ext>
                </a:extLst>
              </a:tr>
              <a:tr h="227669">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GB" sz="800" b="1"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l" fontAlgn="ctr"/>
                      <a:endParaRPr lang="en-GB" sz="800" b="1"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l" fontAlgn="ctr"/>
                      <a:endParaRPr lang="en-GB" sz="800" b="1"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l" fontAlgn="ctr"/>
                      <a:endParaRPr lang="en-GB" sz="800" b="1"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l" fontAlgn="ctr"/>
                      <a:endParaRPr lang="en-GB" sz="800" b="1"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l" fontAlgn="ctr"/>
                      <a:r>
                        <a:rPr lang="en-GB" sz="800" b="1" i="0" u="none" strike="noStrike">
                          <a:solidFill>
                            <a:srgbClr val="000000"/>
                          </a:solidFill>
                          <a:effectLst/>
                          <a:latin typeface="Calibri" panose="020F0502020204030204" pitchFamily="34" charset="0"/>
                        </a:rPr>
                        <a:t> </a:t>
                      </a: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86512440"/>
                  </a:ext>
                </a:extLst>
              </a:tr>
              <a:tr h="227669">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tc rowSpan="2" gridSpan="2">
                  <a:txBody>
                    <a:bodyPr/>
                    <a:lstStyle/>
                    <a:p>
                      <a:pPr algn="ctr" fontAlgn="ctr"/>
                      <a:r>
                        <a:rPr lang="en-GB" sz="1000" b="1" i="0" u="none" strike="noStrike">
                          <a:solidFill>
                            <a:srgbClr val="000000"/>
                          </a:solidFill>
                          <a:effectLst/>
                          <a:latin typeface="Calibri" panose="020F0502020204030204" pitchFamily="34" charset="0"/>
                        </a:rPr>
                        <a:t>A</a:t>
                      </a:r>
                    </a:p>
                  </a:txBody>
                  <a:tcPr marL="5326" marR="5326" marT="53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P</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M</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R</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Q</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P</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F</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G</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L</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N</a:t>
                      </a:r>
                    </a:p>
                  </a:txBody>
                  <a:tcPr marL="5326" marR="5326" marT="53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GB"/>
                    </a:p>
                  </a:txBody>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l"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24012371"/>
                  </a:ext>
                </a:extLst>
              </a:tr>
              <a:tr h="235014">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l"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60083996"/>
                  </a:ext>
                </a:extLst>
              </a:tr>
              <a:tr h="227669">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l"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39607566"/>
                  </a:ext>
                </a:extLst>
              </a:tr>
              <a:tr h="235014">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dirty="0">
                          <a:solidFill>
                            <a:srgbClr val="000000"/>
                          </a:solidFill>
                          <a:effectLst/>
                          <a:latin typeface="Calibri" panose="020F0502020204030204" pitchFamily="34" charset="0"/>
                        </a:rPr>
                        <a:t> </a:t>
                      </a:r>
                    </a:p>
                  </a:txBody>
                  <a:tcPr marL="5326" marR="5326" marT="5326"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9940682"/>
                  </a:ext>
                </a:extLst>
              </a:tr>
            </a:tbl>
          </a:graphicData>
        </a:graphic>
      </p:graphicFrame>
      <p:sp>
        <p:nvSpPr>
          <p:cNvPr id="7" name="TextBox 6">
            <a:extLst>
              <a:ext uri="{FF2B5EF4-FFF2-40B4-BE49-F238E27FC236}">
                <a16:creationId xmlns:a16="http://schemas.microsoft.com/office/drawing/2014/main" id="{F382ECFB-CBE2-4230-9B13-D0C9E78C1954}"/>
              </a:ext>
            </a:extLst>
          </p:cNvPr>
          <p:cNvSpPr txBox="1"/>
          <p:nvPr/>
        </p:nvSpPr>
        <p:spPr>
          <a:xfrm>
            <a:off x="9031566" y="4965728"/>
            <a:ext cx="2207242" cy="1384995"/>
          </a:xfrm>
          <a:prstGeom prst="rect">
            <a:avLst/>
          </a:prstGeom>
          <a:noFill/>
        </p:spPr>
        <p:txBody>
          <a:bodyPr wrap="square" rtlCol="0">
            <a:spAutoFit/>
          </a:bodyPr>
          <a:lstStyle/>
          <a:p>
            <a:r>
              <a:rPr lang="en-GB" sz="1400" b="1" dirty="0"/>
              <a:t>Can you find all the hidden words from the table above?</a:t>
            </a:r>
            <a:br>
              <a:rPr lang="en-GB" sz="1400" b="1" dirty="0"/>
            </a:br>
            <a:br>
              <a:rPr lang="en-GB" sz="1400" b="1" dirty="0"/>
            </a:br>
            <a:r>
              <a:rPr lang="en-GB" sz="1400" b="1" dirty="0"/>
              <a:t>There are also some bonus words to find! </a:t>
            </a:r>
          </a:p>
        </p:txBody>
      </p:sp>
    </p:spTree>
    <p:extLst>
      <p:ext uri="{BB962C8B-B14F-4D97-AF65-F5344CB8AC3E}">
        <p14:creationId xmlns:p14="http://schemas.microsoft.com/office/powerpoint/2010/main" val="557215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knife, mirror, bottle, glass&#10;&#10;Description automatically generated">
            <a:extLst>
              <a:ext uri="{FF2B5EF4-FFF2-40B4-BE49-F238E27FC236}">
                <a16:creationId xmlns:a16="http://schemas.microsoft.com/office/drawing/2014/main" id="{6BEB8272-87A6-4086-A0A2-0FF1A6A169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270" y="1641121"/>
            <a:ext cx="12019182" cy="4397262"/>
          </a:xfrm>
          <a:prstGeom prst="rect">
            <a:avLst/>
          </a:prstGeom>
        </p:spPr>
      </p:pic>
      <p:sp>
        <p:nvSpPr>
          <p:cNvPr id="4" name="TextBox 3">
            <a:extLst>
              <a:ext uri="{FF2B5EF4-FFF2-40B4-BE49-F238E27FC236}">
                <a16:creationId xmlns:a16="http://schemas.microsoft.com/office/drawing/2014/main" id="{543EC7E9-DCBC-4923-B180-224AD95953D7}"/>
              </a:ext>
            </a:extLst>
          </p:cNvPr>
          <p:cNvSpPr txBox="1"/>
          <p:nvPr/>
        </p:nvSpPr>
        <p:spPr>
          <a:xfrm>
            <a:off x="3561770" y="199146"/>
            <a:ext cx="4931453" cy="461665"/>
          </a:xfrm>
          <a:prstGeom prst="rect">
            <a:avLst/>
          </a:prstGeom>
          <a:noFill/>
        </p:spPr>
        <p:txBody>
          <a:bodyPr wrap="square" rtlCol="0">
            <a:spAutoFit/>
          </a:bodyPr>
          <a:lstStyle/>
          <a:p>
            <a:r>
              <a:rPr lang="en-GB" sz="2400" b="1" dirty="0"/>
              <a:t>Design your own riding jersey  </a:t>
            </a:r>
          </a:p>
        </p:txBody>
      </p:sp>
      <p:pic>
        <p:nvPicPr>
          <p:cNvPr id="5" name="Picture 4" descr="A picture containing drawing&#10;&#10;Description automatically generated">
            <a:extLst>
              <a:ext uri="{FF2B5EF4-FFF2-40B4-BE49-F238E27FC236}">
                <a16:creationId xmlns:a16="http://schemas.microsoft.com/office/drawing/2014/main" id="{BCE80866-E58A-40A7-A715-34E0BEEA2D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8528" y="139939"/>
            <a:ext cx="897009" cy="897009"/>
          </a:xfrm>
          <a:prstGeom prst="rect">
            <a:avLst/>
          </a:prstGeom>
        </p:spPr>
      </p:pic>
      <p:sp>
        <p:nvSpPr>
          <p:cNvPr id="8" name="TextBox 7">
            <a:extLst>
              <a:ext uri="{FF2B5EF4-FFF2-40B4-BE49-F238E27FC236}">
                <a16:creationId xmlns:a16="http://schemas.microsoft.com/office/drawing/2014/main" id="{4963C7F9-65D9-49DE-AFBA-6D589237D38B}"/>
              </a:ext>
            </a:extLst>
          </p:cNvPr>
          <p:cNvSpPr txBox="1"/>
          <p:nvPr/>
        </p:nvSpPr>
        <p:spPr>
          <a:xfrm>
            <a:off x="106382" y="637663"/>
            <a:ext cx="11092123" cy="830997"/>
          </a:xfrm>
          <a:prstGeom prst="rect">
            <a:avLst/>
          </a:prstGeom>
          <a:noFill/>
        </p:spPr>
        <p:txBody>
          <a:bodyPr wrap="square" rtlCol="0">
            <a:spAutoFit/>
          </a:bodyPr>
          <a:lstStyle/>
          <a:p>
            <a:pPr algn="ctr"/>
            <a:r>
              <a:rPr lang="en-GB" sz="2400" b="1" dirty="0"/>
              <a:t>Get your pens, pencils and crayons out and design your very own </a:t>
            </a:r>
            <a:br>
              <a:rPr lang="en-GB" sz="2400" b="1" dirty="0"/>
            </a:br>
            <a:r>
              <a:rPr lang="en-GB" sz="2400" b="1" dirty="0"/>
              <a:t>OSET riding jersey</a:t>
            </a:r>
          </a:p>
        </p:txBody>
      </p:sp>
      <p:sp>
        <p:nvSpPr>
          <p:cNvPr id="6" name="TextBox 5">
            <a:extLst>
              <a:ext uri="{FF2B5EF4-FFF2-40B4-BE49-F238E27FC236}">
                <a16:creationId xmlns:a16="http://schemas.microsoft.com/office/drawing/2014/main" id="{D39B8A28-805E-416E-9620-16206D89D719}"/>
              </a:ext>
            </a:extLst>
          </p:cNvPr>
          <p:cNvSpPr txBox="1"/>
          <p:nvPr/>
        </p:nvSpPr>
        <p:spPr>
          <a:xfrm>
            <a:off x="6857089" y="5688041"/>
            <a:ext cx="1512916" cy="369332"/>
          </a:xfrm>
          <a:prstGeom prst="rect">
            <a:avLst/>
          </a:prstGeom>
          <a:noFill/>
        </p:spPr>
        <p:txBody>
          <a:bodyPr wrap="square" rtlCol="0">
            <a:spAutoFit/>
          </a:bodyPr>
          <a:lstStyle/>
          <a:p>
            <a:pPr algn="ctr"/>
            <a:r>
              <a:rPr lang="en-GB" b="1" dirty="0"/>
              <a:t>Back </a:t>
            </a:r>
          </a:p>
        </p:txBody>
      </p:sp>
      <p:sp>
        <p:nvSpPr>
          <p:cNvPr id="9" name="TextBox 8">
            <a:extLst>
              <a:ext uri="{FF2B5EF4-FFF2-40B4-BE49-F238E27FC236}">
                <a16:creationId xmlns:a16="http://schemas.microsoft.com/office/drawing/2014/main" id="{26BA0992-E615-4B57-8039-88B3A7AB6C1E}"/>
              </a:ext>
            </a:extLst>
          </p:cNvPr>
          <p:cNvSpPr txBox="1"/>
          <p:nvPr/>
        </p:nvSpPr>
        <p:spPr>
          <a:xfrm>
            <a:off x="1897925" y="5670302"/>
            <a:ext cx="1512916" cy="369332"/>
          </a:xfrm>
          <a:prstGeom prst="rect">
            <a:avLst/>
          </a:prstGeom>
          <a:noFill/>
        </p:spPr>
        <p:txBody>
          <a:bodyPr wrap="square" rtlCol="0">
            <a:spAutoFit/>
          </a:bodyPr>
          <a:lstStyle/>
          <a:p>
            <a:pPr algn="ctr"/>
            <a:r>
              <a:rPr lang="en-GB" b="1" dirty="0"/>
              <a:t>Front </a:t>
            </a:r>
          </a:p>
        </p:txBody>
      </p:sp>
      <p:sp>
        <p:nvSpPr>
          <p:cNvPr id="11" name="Rectangle 10">
            <a:extLst>
              <a:ext uri="{FF2B5EF4-FFF2-40B4-BE49-F238E27FC236}">
                <a16:creationId xmlns:a16="http://schemas.microsoft.com/office/drawing/2014/main" id="{21FFD881-C476-4226-AF59-F80A0399FBFE}"/>
              </a:ext>
            </a:extLst>
          </p:cNvPr>
          <p:cNvSpPr/>
          <p:nvPr/>
        </p:nvSpPr>
        <p:spPr>
          <a:xfrm>
            <a:off x="106382" y="6445695"/>
            <a:ext cx="12940145" cy="307777"/>
          </a:xfrm>
          <a:prstGeom prst="rect">
            <a:avLst/>
          </a:prstGeom>
        </p:spPr>
        <p:txBody>
          <a:bodyPr wrap="square">
            <a:spAutoFit/>
          </a:bodyPr>
          <a:lstStyle/>
          <a:p>
            <a:r>
              <a:rPr lang="en-GB" sz="1400" b="1" dirty="0"/>
              <a:t>Make sure to copy or take a photo of your finished design and post it on the OSET Bikes Facebook page </a:t>
            </a:r>
            <a:r>
              <a:rPr lang="en-GB" sz="1400" b="1" dirty="0">
                <a:hlinkClick r:id="rId4"/>
              </a:rPr>
              <a:t>www.facebook.com/OSETbikes/</a:t>
            </a:r>
            <a:r>
              <a:rPr lang="en-GB" sz="1400" b="1" dirty="0"/>
              <a:t> and tag with #</a:t>
            </a:r>
            <a:r>
              <a:rPr lang="en-GB" sz="1400" b="1" dirty="0" err="1"/>
              <a:t>osetactive</a:t>
            </a:r>
            <a:endParaRPr lang="en-GB" sz="1400" b="1" dirty="0"/>
          </a:p>
        </p:txBody>
      </p:sp>
      <p:sp>
        <p:nvSpPr>
          <p:cNvPr id="12" name="TextBox 11">
            <a:extLst>
              <a:ext uri="{FF2B5EF4-FFF2-40B4-BE49-F238E27FC236}">
                <a16:creationId xmlns:a16="http://schemas.microsoft.com/office/drawing/2014/main" id="{9FAE2E9F-4A6F-4993-ABC1-269BDA5AF2AB}"/>
              </a:ext>
            </a:extLst>
          </p:cNvPr>
          <p:cNvSpPr txBox="1"/>
          <p:nvPr/>
        </p:nvSpPr>
        <p:spPr>
          <a:xfrm>
            <a:off x="10754288" y="1125188"/>
            <a:ext cx="1199496" cy="369332"/>
          </a:xfrm>
          <a:prstGeom prst="rect">
            <a:avLst/>
          </a:prstGeom>
          <a:noFill/>
        </p:spPr>
        <p:txBody>
          <a:bodyPr wrap="none" rtlCol="0">
            <a:spAutoFit/>
          </a:bodyPr>
          <a:lstStyle/>
          <a:p>
            <a:r>
              <a:rPr lang="en-GB" b="1" dirty="0"/>
              <a:t>#</a:t>
            </a:r>
            <a:r>
              <a:rPr lang="en-GB" b="1" dirty="0" err="1"/>
              <a:t>osetbikes</a:t>
            </a:r>
            <a:endParaRPr lang="en-GB" b="1" dirty="0"/>
          </a:p>
        </p:txBody>
      </p:sp>
      <p:sp>
        <p:nvSpPr>
          <p:cNvPr id="13" name="TextBox 12">
            <a:extLst>
              <a:ext uri="{FF2B5EF4-FFF2-40B4-BE49-F238E27FC236}">
                <a16:creationId xmlns:a16="http://schemas.microsoft.com/office/drawing/2014/main" id="{7502AC00-CD4E-4BBA-A417-4D603980F400}"/>
              </a:ext>
            </a:extLst>
          </p:cNvPr>
          <p:cNvSpPr txBox="1"/>
          <p:nvPr/>
        </p:nvSpPr>
        <p:spPr>
          <a:xfrm>
            <a:off x="10440868" y="5669051"/>
            <a:ext cx="1512916" cy="369332"/>
          </a:xfrm>
          <a:prstGeom prst="rect">
            <a:avLst/>
          </a:prstGeom>
          <a:noFill/>
        </p:spPr>
        <p:txBody>
          <a:bodyPr wrap="square" rtlCol="0">
            <a:spAutoFit/>
          </a:bodyPr>
          <a:lstStyle/>
          <a:p>
            <a:pPr algn="ctr"/>
            <a:r>
              <a:rPr lang="en-GB" b="1" dirty="0"/>
              <a:t>Side </a:t>
            </a:r>
          </a:p>
        </p:txBody>
      </p:sp>
      <p:pic>
        <p:nvPicPr>
          <p:cNvPr id="2" name="Picture 1">
            <a:extLst>
              <a:ext uri="{FF2B5EF4-FFF2-40B4-BE49-F238E27FC236}">
                <a16:creationId xmlns:a16="http://schemas.microsoft.com/office/drawing/2014/main" id="{FD6C623B-2B8A-4FEE-9F71-7F61CDC9A52F}"/>
              </a:ext>
            </a:extLst>
          </p:cNvPr>
          <p:cNvPicPr>
            <a:picLocks noChangeAspect="1"/>
          </p:cNvPicPr>
          <p:nvPr/>
        </p:nvPicPr>
        <p:blipFill>
          <a:blip r:embed="rId5"/>
          <a:stretch>
            <a:fillRect/>
          </a:stretch>
        </p:blipFill>
        <p:spPr>
          <a:xfrm>
            <a:off x="3103608" y="2825664"/>
            <a:ext cx="458162" cy="426031"/>
          </a:xfrm>
          <a:prstGeom prst="rect">
            <a:avLst/>
          </a:prstGeom>
        </p:spPr>
      </p:pic>
    </p:spTree>
    <p:extLst>
      <p:ext uri="{BB962C8B-B14F-4D97-AF65-F5344CB8AC3E}">
        <p14:creationId xmlns:p14="http://schemas.microsoft.com/office/powerpoint/2010/main" val="467879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6797CE61-21DF-41F1-9AC8-B0D24DB18C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417" y="1250401"/>
            <a:ext cx="10836128" cy="5220213"/>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113D43BF-DB94-4295-8611-5FBC48E02B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8528" y="139939"/>
            <a:ext cx="897009" cy="897009"/>
          </a:xfrm>
          <a:prstGeom prst="rect">
            <a:avLst/>
          </a:prstGeom>
        </p:spPr>
      </p:pic>
      <p:sp>
        <p:nvSpPr>
          <p:cNvPr id="8" name="TextBox 7">
            <a:extLst>
              <a:ext uri="{FF2B5EF4-FFF2-40B4-BE49-F238E27FC236}">
                <a16:creationId xmlns:a16="http://schemas.microsoft.com/office/drawing/2014/main" id="{C61B8A05-2A19-4D64-87C5-4B8AFA289491}"/>
              </a:ext>
            </a:extLst>
          </p:cNvPr>
          <p:cNvSpPr txBox="1"/>
          <p:nvPr/>
        </p:nvSpPr>
        <p:spPr>
          <a:xfrm>
            <a:off x="3648611" y="139939"/>
            <a:ext cx="4437578" cy="892552"/>
          </a:xfrm>
          <a:prstGeom prst="rect">
            <a:avLst/>
          </a:prstGeom>
          <a:noFill/>
        </p:spPr>
        <p:txBody>
          <a:bodyPr wrap="square" rtlCol="0">
            <a:spAutoFit/>
          </a:bodyPr>
          <a:lstStyle/>
          <a:p>
            <a:pPr algn="ctr"/>
            <a:r>
              <a:rPr lang="en-GB" sz="2400" b="1" dirty="0"/>
              <a:t>OSET Bikes Crossword Puzzle </a:t>
            </a:r>
          </a:p>
          <a:p>
            <a:endParaRPr lang="en-GB" sz="1000" dirty="0"/>
          </a:p>
          <a:p>
            <a:pPr algn="ctr"/>
            <a:r>
              <a:rPr lang="en-GB" b="1" dirty="0"/>
              <a:t> Can you solve the clues to find the words?</a:t>
            </a:r>
          </a:p>
        </p:txBody>
      </p:sp>
      <p:sp>
        <p:nvSpPr>
          <p:cNvPr id="9" name="TextBox 8">
            <a:extLst>
              <a:ext uri="{FF2B5EF4-FFF2-40B4-BE49-F238E27FC236}">
                <a16:creationId xmlns:a16="http://schemas.microsoft.com/office/drawing/2014/main" id="{9ABD1831-89E7-45CB-AF05-8335498F0D64}"/>
              </a:ext>
            </a:extLst>
          </p:cNvPr>
          <p:cNvSpPr txBox="1"/>
          <p:nvPr/>
        </p:nvSpPr>
        <p:spPr>
          <a:xfrm>
            <a:off x="6391473" y="5879327"/>
            <a:ext cx="4870939" cy="646331"/>
          </a:xfrm>
          <a:prstGeom prst="rect">
            <a:avLst/>
          </a:prstGeom>
          <a:noFill/>
        </p:spPr>
        <p:txBody>
          <a:bodyPr wrap="square" rtlCol="0">
            <a:spAutoFit/>
          </a:bodyPr>
          <a:lstStyle/>
          <a:p>
            <a:r>
              <a:rPr lang="en-GB" b="1" dirty="0"/>
              <a:t>All answers at </a:t>
            </a:r>
            <a:r>
              <a:rPr lang="en-GB" b="1" dirty="0">
                <a:hlinkClick r:id="rId4"/>
              </a:rPr>
              <a:t>www.osetbikes.com/activitypack</a:t>
            </a:r>
            <a:endParaRPr lang="en-GB" b="1" dirty="0"/>
          </a:p>
          <a:p>
            <a:endParaRPr lang="en-GB" dirty="0"/>
          </a:p>
        </p:txBody>
      </p:sp>
    </p:spTree>
    <p:extLst>
      <p:ext uri="{BB962C8B-B14F-4D97-AF65-F5344CB8AC3E}">
        <p14:creationId xmlns:p14="http://schemas.microsoft.com/office/powerpoint/2010/main" val="4192855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bicycle&#10;&#10;Description automatically generated">
            <a:extLst>
              <a:ext uri="{FF2B5EF4-FFF2-40B4-BE49-F238E27FC236}">
                <a16:creationId xmlns:a16="http://schemas.microsoft.com/office/drawing/2014/main" id="{B3F0DBD2-9427-4A3D-B9A7-11A35B2B80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050" y="281894"/>
            <a:ext cx="11938309" cy="6163241"/>
          </a:xfrm>
          <a:prstGeom prst="rect">
            <a:avLst/>
          </a:prstGeom>
        </p:spPr>
      </p:pic>
      <p:sp>
        <p:nvSpPr>
          <p:cNvPr id="6" name="TextBox 5">
            <a:extLst>
              <a:ext uri="{FF2B5EF4-FFF2-40B4-BE49-F238E27FC236}">
                <a16:creationId xmlns:a16="http://schemas.microsoft.com/office/drawing/2014/main" id="{728D9735-7DB3-490C-BC85-F1D64F317C1D}"/>
              </a:ext>
            </a:extLst>
          </p:cNvPr>
          <p:cNvSpPr txBox="1"/>
          <p:nvPr/>
        </p:nvSpPr>
        <p:spPr>
          <a:xfrm>
            <a:off x="868223" y="526722"/>
            <a:ext cx="5513723" cy="830997"/>
          </a:xfrm>
          <a:prstGeom prst="rect">
            <a:avLst/>
          </a:prstGeom>
          <a:noFill/>
        </p:spPr>
        <p:txBody>
          <a:bodyPr wrap="square" rtlCol="0">
            <a:spAutoFit/>
          </a:bodyPr>
          <a:lstStyle/>
          <a:p>
            <a:r>
              <a:rPr lang="en-GB" sz="2400" b="1" dirty="0"/>
              <a:t>Get your pens and crayons out and design your own stickers for the 24.0 Racing </a:t>
            </a:r>
          </a:p>
        </p:txBody>
      </p:sp>
      <p:pic>
        <p:nvPicPr>
          <p:cNvPr id="7" name="Picture 6" descr="A picture containing drawing&#10;&#10;Description automatically generated">
            <a:extLst>
              <a:ext uri="{FF2B5EF4-FFF2-40B4-BE49-F238E27FC236}">
                <a16:creationId xmlns:a16="http://schemas.microsoft.com/office/drawing/2014/main" id="{5E6791D3-4E78-4657-AAE3-9E2DB37CB6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8528" y="139939"/>
            <a:ext cx="897009" cy="897009"/>
          </a:xfrm>
          <a:prstGeom prst="rect">
            <a:avLst/>
          </a:prstGeom>
        </p:spPr>
      </p:pic>
      <p:sp>
        <p:nvSpPr>
          <p:cNvPr id="10" name="TextBox 9">
            <a:extLst>
              <a:ext uri="{FF2B5EF4-FFF2-40B4-BE49-F238E27FC236}">
                <a16:creationId xmlns:a16="http://schemas.microsoft.com/office/drawing/2014/main" id="{9453DD27-A0BC-4397-A558-1DE10FB67BFA}"/>
              </a:ext>
            </a:extLst>
          </p:cNvPr>
          <p:cNvSpPr txBox="1"/>
          <p:nvPr/>
        </p:nvSpPr>
        <p:spPr>
          <a:xfrm>
            <a:off x="0" y="6256713"/>
            <a:ext cx="12142123" cy="584775"/>
          </a:xfrm>
          <a:prstGeom prst="rect">
            <a:avLst/>
          </a:prstGeom>
          <a:noFill/>
        </p:spPr>
        <p:txBody>
          <a:bodyPr wrap="square" rtlCol="0">
            <a:spAutoFit/>
          </a:bodyPr>
          <a:lstStyle/>
          <a:p>
            <a:pPr algn="ctr"/>
            <a:r>
              <a:rPr lang="en-GB" sz="1600" b="1" dirty="0"/>
              <a:t>Make sure to copy or take a photo of your finished design and post it on the OSET Bikes Facebook page – </a:t>
            </a:r>
            <a:r>
              <a:rPr lang="en-GB" sz="1600" dirty="0">
                <a:hlinkClick r:id="rId4"/>
              </a:rPr>
              <a:t>www.facebook.com/OSETbikes/</a:t>
            </a:r>
            <a:br>
              <a:rPr lang="en-GB" sz="1600" b="1" dirty="0"/>
            </a:br>
            <a:endParaRPr lang="en-GB" sz="1600" b="1" dirty="0"/>
          </a:p>
        </p:txBody>
      </p:sp>
      <p:sp>
        <p:nvSpPr>
          <p:cNvPr id="11" name="TextBox 10">
            <a:extLst>
              <a:ext uri="{FF2B5EF4-FFF2-40B4-BE49-F238E27FC236}">
                <a16:creationId xmlns:a16="http://schemas.microsoft.com/office/drawing/2014/main" id="{C8F94B39-83E8-4D6A-992E-9BE7A8495F73}"/>
              </a:ext>
            </a:extLst>
          </p:cNvPr>
          <p:cNvSpPr txBox="1"/>
          <p:nvPr/>
        </p:nvSpPr>
        <p:spPr>
          <a:xfrm>
            <a:off x="10754288" y="1080852"/>
            <a:ext cx="1199496" cy="369332"/>
          </a:xfrm>
          <a:prstGeom prst="rect">
            <a:avLst/>
          </a:prstGeom>
          <a:noFill/>
        </p:spPr>
        <p:txBody>
          <a:bodyPr wrap="none" rtlCol="0">
            <a:spAutoFit/>
          </a:bodyPr>
          <a:lstStyle/>
          <a:p>
            <a:r>
              <a:rPr lang="en-GB" b="1" dirty="0"/>
              <a:t>#</a:t>
            </a:r>
            <a:r>
              <a:rPr lang="en-GB" b="1" dirty="0" err="1"/>
              <a:t>osetbikes</a:t>
            </a:r>
            <a:endParaRPr lang="en-GB" b="1" dirty="0"/>
          </a:p>
        </p:txBody>
      </p:sp>
    </p:spTree>
    <p:extLst>
      <p:ext uri="{BB962C8B-B14F-4D97-AF65-F5344CB8AC3E}">
        <p14:creationId xmlns:p14="http://schemas.microsoft.com/office/powerpoint/2010/main" val="259642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6CBA0459-AEAC-4477-9114-D0A4FF97F4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8528" y="139939"/>
            <a:ext cx="897009" cy="897009"/>
          </a:xfrm>
          <a:prstGeom prst="rect">
            <a:avLst/>
          </a:prstGeom>
        </p:spPr>
      </p:pic>
      <p:sp>
        <p:nvSpPr>
          <p:cNvPr id="5" name="TextBox 4">
            <a:extLst>
              <a:ext uri="{FF2B5EF4-FFF2-40B4-BE49-F238E27FC236}">
                <a16:creationId xmlns:a16="http://schemas.microsoft.com/office/drawing/2014/main" id="{0F68634B-5E7B-4007-802B-FEE9F0CE9357}"/>
              </a:ext>
            </a:extLst>
          </p:cNvPr>
          <p:cNvSpPr txBox="1"/>
          <p:nvPr/>
        </p:nvSpPr>
        <p:spPr>
          <a:xfrm>
            <a:off x="3754314" y="139939"/>
            <a:ext cx="4018085" cy="461665"/>
          </a:xfrm>
          <a:prstGeom prst="rect">
            <a:avLst/>
          </a:prstGeom>
          <a:noFill/>
        </p:spPr>
        <p:txBody>
          <a:bodyPr wrap="square" rtlCol="0">
            <a:spAutoFit/>
          </a:bodyPr>
          <a:lstStyle/>
          <a:p>
            <a:r>
              <a:rPr lang="en-GB" sz="2400" b="1" dirty="0"/>
              <a:t>Your OSET Bikes Adventure </a:t>
            </a:r>
          </a:p>
        </p:txBody>
      </p:sp>
      <p:sp>
        <p:nvSpPr>
          <p:cNvPr id="6" name="TextBox 5">
            <a:extLst>
              <a:ext uri="{FF2B5EF4-FFF2-40B4-BE49-F238E27FC236}">
                <a16:creationId xmlns:a16="http://schemas.microsoft.com/office/drawing/2014/main" id="{B75D5FE9-26D2-4666-81D9-ED060230EEEC}"/>
              </a:ext>
            </a:extLst>
          </p:cNvPr>
          <p:cNvSpPr txBox="1"/>
          <p:nvPr/>
        </p:nvSpPr>
        <p:spPr>
          <a:xfrm>
            <a:off x="896815" y="770469"/>
            <a:ext cx="9864970" cy="923330"/>
          </a:xfrm>
          <a:prstGeom prst="rect">
            <a:avLst/>
          </a:prstGeom>
          <a:noFill/>
        </p:spPr>
        <p:txBody>
          <a:bodyPr wrap="square" rtlCol="0">
            <a:spAutoFit/>
          </a:bodyPr>
          <a:lstStyle/>
          <a:p>
            <a:r>
              <a:rPr lang="en-GB" dirty="0"/>
              <a:t>Write your perfect OSET adventure story! We will get you started and you fill in the rest, tell us where you go, who you are with and what you get up to! Maybe you want to practice some new tricks or you are competing in an event…whatever it is, have fun and let your imagination go wild!  </a:t>
            </a:r>
          </a:p>
        </p:txBody>
      </p:sp>
      <p:graphicFrame>
        <p:nvGraphicFramePr>
          <p:cNvPr id="12" name="Table 12">
            <a:extLst>
              <a:ext uri="{FF2B5EF4-FFF2-40B4-BE49-F238E27FC236}">
                <a16:creationId xmlns:a16="http://schemas.microsoft.com/office/drawing/2014/main" id="{99688BFC-30AF-47C0-BDC0-4FDB9D465771}"/>
              </a:ext>
            </a:extLst>
          </p:cNvPr>
          <p:cNvGraphicFramePr>
            <a:graphicFrameLocks noGrp="1"/>
          </p:cNvGraphicFramePr>
          <p:nvPr>
            <p:extLst>
              <p:ext uri="{D42A27DB-BD31-4B8C-83A1-F6EECF244321}">
                <p14:modId xmlns:p14="http://schemas.microsoft.com/office/powerpoint/2010/main" val="2124348202"/>
              </p:ext>
            </p:extLst>
          </p:nvPr>
        </p:nvGraphicFramePr>
        <p:xfrm>
          <a:off x="465992" y="1862665"/>
          <a:ext cx="10946423" cy="4464171"/>
        </p:xfrm>
        <a:graphic>
          <a:graphicData uri="http://schemas.openxmlformats.org/drawingml/2006/table">
            <a:tbl>
              <a:tblPr firstRow="1" bandRow="1">
                <a:tableStyleId>{5940675A-B579-460E-94D1-54222C63F5DA}</a:tableStyleId>
              </a:tblPr>
              <a:tblGrid>
                <a:gridCol w="10946423">
                  <a:extLst>
                    <a:ext uri="{9D8B030D-6E8A-4147-A177-3AD203B41FA5}">
                      <a16:colId xmlns:a16="http://schemas.microsoft.com/office/drawing/2014/main" val="1488126046"/>
                    </a:ext>
                  </a:extLst>
                </a:gridCol>
              </a:tblGrid>
              <a:tr h="399562">
                <a:tc>
                  <a:txBody>
                    <a:bodyPr/>
                    <a:lstStyle/>
                    <a:p>
                      <a:r>
                        <a:rPr lang="en-GB" sz="1200" dirty="0"/>
                        <a:t>You wake up early and it’s a beautiful morning, its sunny and warm and you have the whole day free to have an OSET adventure. Your bike is super clean and fully charged. You put your riding gear on remembering your gloves, boots and helmet and head downstairs….. </a:t>
                      </a:r>
                    </a:p>
                  </a:txBody>
                  <a:tcPr/>
                </a:tc>
                <a:extLst>
                  <a:ext uri="{0D108BD9-81ED-4DB2-BD59-A6C34878D82A}">
                    <a16:rowId xmlns:a16="http://schemas.microsoft.com/office/drawing/2014/main" val="3865031138"/>
                  </a:ext>
                </a:extLst>
              </a:tr>
              <a:tr h="215149">
                <a:tc>
                  <a:txBody>
                    <a:bodyPr/>
                    <a:lstStyle/>
                    <a:p>
                      <a:endParaRPr lang="en-GB" sz="800" dirty="0"/>
                    </a:p>
                  </a:txBody>
                  <a:tcPr/>
                </a:tc>
                <a:extLst>
                  <a:ext uri="{0D108BD9-81ED-4DB2-BD59-A6C34878D82A}">
                    <a16:rowId xmlns:a16="http://schemas.microsoft.com/office/drawing/2014/main" val="1615577244"/>
                  </a:ext>
                </a:extLst>
              </a:tr>
              <a:tr h="215149">
                <a:tc>
                  <a:txBody>
                    <a:bodyPr/>
                    <a:lstStyle/>
                    <a:p>
                      <a:endParaRPr lang="en-GB" sz="800" dirty="0"/>
                    </a:p>
                  </a:txBody>
                  <a:tcPr/>
                </a:tc>
                <a:extLst>
                  <a:ext uri="{0D108BD9-81ED-4DB2-BD59-A6C34878D82A}">
                    <a16:rowId xmlns:a16="http://schemas.microsoft.com/office/drawing/2014/main" val="1901375925"/>
                  </a:ext>
                </a:extLst>
              </a:tr>
              <a:tr h="215149">
                <a:tc>
                  <a:txBody>
                    <a:bodyPr/>
                    <a:lstStyle/>
                    <a:p>
                      <a:endParaRPr lang="en-GB" sz="800" dirty="0"/>
                    </a:p>
                  </a:txBody>
                  <a:tcPr/>
                </a:tc>
                <a:extLst>
                  <a:ext uri="{0D108BD9-81ED-4DB2-BD59-A6C34878D82A}">
                    <a16:rowId xmlns:a16="http://schemas.microsoft.com/office/drawing/2014/main" val="740275353"/>
                  </a:ext>
                </a:extLst>
              </a:tr>
              <a:tr h="215149">
                <a:tc>
                  <a:txBody>
                    <a:bodyPr/>
                    <a:lstStyle/>
                    <a:p>
                      <a:endParaRPr lang="en-GB" sz="800" dirty="0"/>
                    </a:p>
                  </a:txBody>
                  <a:tcPr/>
                </a:tc>
                <a:extLst>
                  <a:ext uri="{0D108BD9-81ED-4DB2-BD59-A6C34878D82A}">
                    <a16:rowId xmlns:a16="http://schemas.microsoft.com/office/drawing/2014/main" val="942605862"/>
                  </a:ext>
                </a:extLst>
              </a:tr>
              <a:tr h="237742">
                <a:tc>
                  <a:txBody>
                    <a:bodyPr/>
                    <a:lstStyle/>
                    <a:p>
                      <a:endParaRPr lang="en-GB" sz="800" dirty="0"/>
                    </a:p>
                  </a:txBody>
                  <a:tcPr/>
                </a:tc>
                <a:extLst>
                  <a:ext uri="{0D108BD9-81ED-4DB2-BD59-A6C34878D82A}">
                    <a16:rowId xmlns:a16="http://schemas.microsoft.com/office/drawing/2014/main" val="1114280906"/>
                  </a:ext>
                </a:extLst>
              </a:tr>
              <a:tr h="221650">
                <a:tc>
                  <a:txBody>
                    <a:bodyPr/>
                    <a:lstStyle/>
                    <a:p>
                      <a:endParaRPr lang="en-GB" sz="800" dirty="0"/>
                    </a:p>
                  </a:txBody>
                  <a:tcPr/>
                </a:tc>
                <a:extLst>
                  <a:ext uri="{0D108BD9-81ED-4DB2-BD59-A6C34878D82A}">
                    <a16:rowId xmlns:a16="http://schemas.microsoft.com/office/drawing/2014/main" val="1466462998"/>
                  </a:ext>
                </a:extLst>
              </a:tr>
              <a:tr h="221651">
                <a:tc>
                  <a:txBody>
                    <a:bodyPr/>
                    <a:lstStyle/>
                    <a:p>
                      <a:endParaRPr lang="en-GB" sz="800" dirty="0"/>
                    </a:p>
                  </a:txBody>
                  <a:tcPr/>
                </a:tc>
                <a:extLst>
                  <a:ext uri="{0D108BD9-81ED-4DB2-BD59-A6C34878D82A}">
                    <a16:rowId xmlns:a16="http://schemas.microsoft.com/office/drawing/2014/main" val="760262349"/>
                  </a:ext>
                </a:extLst>
              </a:tr>
              <a:tr h="215149">
                <a:tc>
                  <a:txBody>
                    <a:bodyPr/>
                    <a:lstStyle/>
                    <a:p>
                      <a:endParaRPr lang="en-GB" sz="800" dirty="0"/>
                    </a:p>
                  </a:txBody>
                  <a:tcPr/>
                </a:tc>
                <a:extLst>
                  <a:ext uri="{0D108BD9-81ED-4DB2-BD59-A6C34878D82A}">
                    <a16:rowId xmlns:a16="http://schemas.microsoft.com/office/drawing/2014/main" val="3035754480"/>
                  </a:ext>
                </a:extLst>
              </a:tr>
              <a:tr h="237019">
                <a:tc>
                  <a:txBody>
                    <a:bodyPr/>
                    <a:lstStyle/>
                    <a:p>
                      <a:endParaRPr lang="en-GB" sz="800" dirty="0"/>
                    </a:p>
                  </a:txBody>
                  <a:tcPr/>
                </a:tc>
                <a:extLst>
                  <a:ext uri="{0D108BD9-81ED-4DB2-BD59-A6C34878D82A}">
                    <a16:rowId xmlns:a16="http://schemas.microsoft.com/office/drawing/2014/main" val="1512392055"/>
                  </a:ext>
                </a:extLst>
              </a:tr>
              <a:tr h="230517">
                <a:tc>
                  <a:txBody>
                    <a:bodyPr/>
                    <a:lstStyle/>
                    <a:p>
                      <a:endParaRPr lang="en-GB" sz="800" dirty="0"/>
                    </a:p>
                  </a:txBody>
                  <a:tcPr/>
                </a:tc>
                <a:extLst>
                  <a:ext uri="{0D108BD9-81ED-4DB2-BD59-A6C34878D82A}">
                    <a16:rowId xmlns:a16="http://schemas.microsoft.com/office/drawing/2014/main" val="2084767560"/>
                  </a:ext>
                </a:extLst>
              </a:tr>
              <a:tr h="230517">
                <a:tc>
                  <a:txBody>
                    <a:bodyPr/>
                    <a:lstStyle/>
                    <a:p>
                      <a:endParaRPr lang="en-GB" sz="800" dirty="0"/>
                    </a:p>
                  </a:txBody>
                  <a:tcPr/>
                </a:tc>
                <a:extLst>
                  <a:ext uri="{0D108BD9-81ED-4DB2-BD59-A6C34878D82A}">
                    <a16:rowId xmlns:a16="http://schemas.microsoft.com/office/drawing/2014/main" val="299175725"/>
                  </a:ext>
                </a:extLst>
              </a:tr>
              <a:tr h="215149">
                <a:tc>
                  <a:txBody>
                    <a:bodyPr/>
                    <a:lstStyle/>
                    <a:p>
                      <a:endParaRPr lang="en-GB" sz="800" dirty="0"/>
                    </a:p>
                  </a:txBody>
                  <a:tcPr/>
                </a:tc>
                <a:extLst>
                  <a:ext uri="{0D108BD9-81ED-4DB2-BD59-A6C34878D82A}">
                    <a16:rowId xmlns:a16="http://schemas.microsoft.com/office/drawing/2014/main" val="3824667371"/>
                  </a:ext>
                </a:extLst>
              </a:tr>
              <a:tr h="245884">
                <a:tc>
                  <a:txBody>
                    <a:bodyPr/>
                    <a:lstStyle/>
                    <a:p>
                      <a:endParaRPr lang="en-GB" sz="800" dirty="0"/>
                    </a:p>
                  </a:txBody>
                  <a:tcPr/>
                </a:tc>
                <a:extLst>
                  <a:ext uri="{0D108BD9-81ED-4DB2-BD59-A6C34878D82A}">
                    <a16:rowId xmlns:a16="http://schemas.microsoft.com/office/drawing/2014/main" val="3592263282"/>
                  </a:ext>
                </a:extLst>
              </a:tr>
              <a:tr h="211584">
                <a:tc>
                  <a:txBody>
                    <a:bodyPr/>
                    <a:lstStyle/>
                    <a:p>
                      <a:endParaRPr lang="en-GB" sz="800" dirty="0"/>
                    </a:p>
                  </a:txBody>
                  <a:tcPr/>
                </a:tc>
                <a:extLst>
                  <a:ext uri="{0D108BD9-81ED-4DB2-BD59-A6C34878D82A}">
                    <a16:rowId xmlns:a16="http://schemas.microsoft.com/office/drawing/2014/main" val="3573138866"/>
                  </a:ext>
                </a:extLst>
              </a:tr>
              <a:tr h="230517">
                <a:tc>
                  <a:txBody>
                    <a:bodyPr/>
                    <a:lstStyle/>
                    <a:p>
                      <a:endParaRPr lang="en-GB" sz="800" dirty="0"/>
                    </a:p>
                  </a:txBody>
                  <a:tcPr/>
                </a:tc>
                <a:extLst>
                  <a:ext uri="{0D108BD9-81ED-4DB2-BD59-A6C34878D82A}">
                    <a16:rowId xmlns:a16="http://schemas.microsoft.com/office/drawing/2014/main" val="254740893"/>
                  </a:ext>
                </a:extLst>
              </a:tr>
              <a:tr h="215149">
                <a:tc>
                  <a:txBody>
                    <a:bodyPr/>
                    <a:lstStyle/>
                    <a:p>
                      <a:endParaRPr lang="en-GB" sz="800" dirty="0"/>
                    </a:p>
                  </a:txBody>
                  <a:tcPr/>
                </a:tc>
                <a:extLst>
                  <a:ext uri="{0D108BD9-81ED-4DB2-BD59-A6C34878D82A}">
                    <a16:rowId xmlns:a16="http://schemas.microsoft.com/office/drawing/2014/main" val="495815417"/>
                  </a:ext>
                </a:extLst>
              </a:tr>
              <a:tr h="215149">
                <a:tc>
                  <a:txBody>
                    <a:bodyPr/>
                    <a:lstStyle/>
                    <a:p>
                      <a:endParaRPr lang="en-GB" sz="800" dirty="0"/>
                    </a:p>
                  </a:txBody>
                  <a:tcPr/>
                </a:tc>
                <a:extLst>
                  <a:ext uri="{0D108BD9-81ED-4DB2-BD59-A6C34878D82A}">
                    <a16:rowId xmlns:a16="http://schemas.microsoft.com/office/drawing/2014/main" val="3448806139"/>
                  </a:ext>
                </a:extLst>
              </a:tr>
              <a:tr h="216922">
                <a:tc>
                  <a:txBody>
                    <a:bodyPr/>
                    <a:lstStyle/>
                    <a:p>
                      <a:endParaRPr lang="en-GB" sz="800" dirty="0"/>
                    </a:p>
                  </a:txBody>
                  <a:tcPr/>
                </a:tc>
                <a:extLst>
                  <a:ext uri="{0D108BD9-81ED-4DB2-BD59-A6C34878D82A}">
                    <a16:rowId xmlns:a16="http://schemas.microsoft.com/office/drawing/2014/main" val="1564954829"/>
                  </a:ext>
                </a:extLst>
              </a:tr>
            </a:tbl>
          </a:graphicData>
        </a:graphic>
      </p:graphicFrame>
    </p:spTree>
    <p:extLst>
      <p:ext uri="{BB962C8B-B14F-4D97-AF65-F5344CB8AC3E}">
        <p14:creationId xmlns:p14="http://schemas.microsoft.com/office/powerpoint/2010/main" val="3258148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3EC7E9-DCBC-4923-B180-224AD95953D7}"/>
              </a:ext>
            </a:extLst>
          </p:cNvPr>
          <p:cNvSpPr txBox="1"/>
          <p:nvPr/>
        </p:nvSpPr>
        <p:spPr>
          <a:xfrm>
            <a:off x="4086957" y="156611"/>
            <a:ext cx="4018085" cy="461665"/>
          </a:xfrm>
          <a:prstGeom prst="rect">
            <a:avLst/>
          </a:prstGeom>
          <a:noFill/>
        </p:spPr>
        <p:txBody>
          <a:bodyPr wrap="square" rtlCol="0">
            <a:spAutoFit/>
          </a:bodyPr>
          <a:lstStyle/>
          <a:p>
            <a:r>
              <a:rPr lang="en-GB" sz="2400" b="1" dirty="0"/>
              <a:t>Design your own T-shirt  </a:t>
            </a:r>
          </a:p>
        </p:txBody>
      </p:sp>
      <p:pic>
        <p:nvPicPr>
          <p:cNvPr id="5" name="Picture 4" descr="A picture containing drawing&#10;&#10;Description automatically generated">
            <a:extLst>
              <a:ext uri="{FF2B5EF4-FFF2-40B4-BE49-F238E27FC236}">
                <a16:creationId xmlns:a16="http://schemas.microsoft.com/office/drawing/2014/main" id="{BCE80866-E58A-40A7-A715-34E0BEEA2D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8528" y="139939"/>
            <a:ext cx="897009" cy="897009"/>
          </a:xfrm>
          <a:prstGeom prst="rect">
            <a:avLst/>
          </a:prstGeom>
        </p:spPr>
      </p:pic>
      <p:sp>
        <p:nvSpPr>
          <p:cNvPr id="8" name="TextBox 7">
            <a:extLst>
              <a:ext uri="{FF2B5EF4-FFF2-40B4-BE49-F238E27FC236}">
                <a16:creationId xmlns:a16="http://schemas.microsoft.com/office/drawing/2014/main" id="{4963C7F9-65D9-49DE-AFBA-6D589237D38B}"/>
              </a:ext>
            </a:extLst>
          </p:cNvPr>
          <p:cNvSpPr txBox="1"/>
          <p:nvPr/>
        </p:nvSpPr>
        <p:spPr>
          <a:xfrm>
            <a:off x="1197032" y="741829"/>
            <a:ext cx="9609513" cy="461665"/>
          </a:xfrm>
          <a:prstGeom prst="rect">
            <a:avLst/>
          </a:prstGeom>
          <a:noFill/>
        </p:spPr>
        <p:txBody>
          <a:bodyPr wrap="square" rtlCol="0">
            <a:spAutoFit/>
          </a:bodyPr>
          <a:lstStyle/>
          <a:p>
            <a:r>
              <a:rPr lang="en-GB" sz="2400" b="1" dirty="0"/>
              <a:t>Get your pens and crayons out and design your very own OSET T-shirt!</a:t>
            </a:r>
          </a:p>
        </p:txBody>
      </p:sp>
      <p:pic>
        <p:nvPicPr>
          <p:cNvPr id="10" name="Picture 9" descr="A close up of a logo&#10;&#10;Description automatically generated">
            <a:extLst>
              <a:ext uri="{FF2B5EF4-FFF2-40B4-BE49-F238E27FC236}">
                <a16:creationId xmlns:a16="http://schemas.microsoft.com/office/drawing/2014/main" id="{0DDC268A-0ED6-4E94-BFB8-218EE483B3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8725" y="1280683"/>
            <a:ext cx="9254548" cy="5201056"/>
          </a:xfrm>
          <a:prstGeom prst="rect">
            <a:avLst/>
          </a:prstGeom>
        </p:spPr>
      </p:pic>
      <p:sp>
        <p:nvSpPr>
          <p:cNvPr id="11" name="Rectangle 10">
            <a:extLst>
              <a:ext uri="{FF2B5EF4-FFF2-40B4-BE49-F238E27FC236}">
                <a16:creationId xmlns:a16="http://schemas.microsoft.com/office/drawing/2014/main" id="{4D4B619D-8C56-41D4-B286-CFAD99D3F842}"/>
              </a:ext>
            </a:extLst>
          </p:cNvPr>
          <p:cNvSpPr/>
          <p:nvPr/>
        </p:nvSpPr>
        <p:spPr>
          <a:xfrm>
            <a:off x="106382" y="6393612"/>
            <a:ext cx="12940145" cy="307777"/>
          </a:xfrm>
          <a:prstGeom prst="rect">
            <a:avLst/>
          </a:prstGeom>
        </p:spPr>
        <p:txBody>
          <a:bodyPr wrap="square">
            <a:spAutoFit/>
          </a:bodyPr>
          <a:lstStyle/>
          <a:p>
            <a:r>
              <a:rPr lang="en-GB" sz="1400" b="1" dirty="0"/>
              <a:t>Make sure to copy or take a photo of your finished design and post it on the OSET Bikes Facebook page </a:t>
            </a:r>
            <a:r>
              <a:rPr lang="en-GB" sz="1400" b="1" dirty="0">
                <a:hlinkClick r:id="rId4"/>
              </a:rPr>
              <a:t>www.facebook.com/OSETbikes/</a:t>
            </a:r>
            <a:r>
              <a:rPr lang="en-GB" sz="1400" b="1" dirty="0"/>
              <a:t> and tag with #</a:t>
            </a:r>
            <a:r>
              <a:rPr lang="en-GB" sz="1400" b="1" dirty="0" err="1"/>
              <a:t>osetactive</a:t>
            </a:r>
            <a:endParaRPr lang="en-GB" sz="1400" b="1" dirty="0"/>
          </a:p>
        </p:txBody>
      </p:sp>
      <p:sp>
        <p:nvSpPr>
          <p:cNvPr id="13" name="TextBox 12">
            <a:extLst>
              <a:ext uri="{FF2B5EF4-FFF2-40B4-BE49-F238E27FC236}">
                <a16:creationId xmlns:a16="http://schemas.microsoft.com/office/drawing/2014/main" id="{6DAECB25-6C85-4628-B50D-79AC681BE818}"/>
              </a:ext>
            </a:extLst>
          </p:cNvPr>
          <p:cNvSpPr txBox="1"/>
          <p:nvPr/>
        </p:nvSpPr>
        <p:spPr>
          <a:xfrm>
            <a:off x="10754288" y="1125188"/>
            <a:ext cx="1199496" cy="369332"/>
          </a:xfrm>
          <a:prstGeom prst="rect">
            <a:avLst/>
          </a:prstGeom>
          <a:noFill/>
        </p:spPr>
        <p:txBody>
          <a:bodyPr wrap="none" rtlCol="0">
            <a:spAutoFit/>
          </a:bodyPr>
          <a:lstStyle/>
          <a:p>
            <a:r>
              <a:rPr lang="en-GB" b="1" dirty="0"/>
              <a:t>#</a:t>
            </a:r>
            <a:r>
              <a:rPr lang="en-GB" b="1" dirty="0" err="1"/>
              <a:t>osetbikes</a:t>
            </a:r>
            <a:endParaRPr lang="en-GB" b="1" dirty="0"/>
          </a:p>
        </p:txBody>
      </p:sp>
    </p:spTree>
    <p:extLst>
      <p:ext uri="{BB962C8B-B14F-4D97-AF65-F5344CB8AC3E}">
        <p14:creationId xmlns:p14="http://schemas.microsoft.com/office/powerpoint/2010/main" val="25510769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icture" ma:contentTypeID="0x01010200D280C06E3C26DA4C81FB5ACC61AE5E53" ma:contentTypeVersion="12" ma:contentTypeDescription="Upload an image or a photograph." ma:contentTypeScope="" ma:versionID="55898b98b8155504ca1283fd3ec6fdd7">
  <xsd:schema xmlns:xsd="http://www.w3.org/2001/XMLSchema" xmlns:xs="http://www.w3.org/2001/XMLSchema" xmlns:p="http://schemas.microsoft.com/office/2006/metadata/properties" xmlns:ns1="http://schemas.microsoft.com/sharepoint/v3" xmlns:ns2="688b3734-114b-479a-97f8-4fc15b723250" xmlns:ns3="08e9d07e-42e1-432d-8868-eaa2dda7fc2f" targetNamespace="http://schemas.microsoft.com/office/2006/metadata/properties" ma:root="true" ma:fieldsID="44bb893880df9b584f5f6cb5643c6893" ns1:_="" ns2:_="" ns3:_="">
    <xsd:import namespace="http://schemas.microsoft.com/sharepoint/v3"/>
    <xsd:import namespace="688b3734-114b-479a-97f8-4fc15b723250"/>
    <xsd:import namespace="08e9d07e-42e1-432d-8868-eaa2dda7fc2f"/>
    <xsd:element name="properties">
      <xsd:complexType>
        <xsd:sequence>
          <xsd:element name="documentManagement">
            <xsd:complexType>
              <xsd:all>
                <xsd:element ref="ns1:ImageWidth" minOccurs="0"/>
                <xsd:element ref="ns1:ImageHeight" minOccurs="0"/>
                <xsd:element ref="ns1:ImageCreateDate" minOccurs="0"/>
                <xsd:element ref="ns1:Description" minOccurs="0"/>
                <xsd:element ref="ns1:ThumbnailExists" minOccurs="0"/>
                <xsd:element ref="ns1:PreviewExists" minOccurs="0"/>
                <xsd:element ref="ns1:AlternateThumbnailUrl" minOccurs="0"/>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geWidth" ma:index="11" nillable="true" ma:displayName="Picture Width" ma:internalName="ImageWidth" ma:readOnly="true">
      <xsd:simpleType>
        <xsd:restriction base="dms:Unknown"/>
      </xsd:simpleType>
    </xsd:element>
    <xsd:element name="ImageHeight" ma:index="12" nillable="true" ma:displayName="Picture Height" ma:internalName="ImageHeight" ma:readOnly="true">
      <xsd:simpleType>
        <xsd:restriction base="dms:Unknown"/>
      </xsd:simpleType>
    </xsd:element>
    <xsd:element name="ImageCreateDate" ma:index="13" nillable="true" ma:displayName="Date Picture Taken" ma:format="DateTime" ma:hidden="true" ma:internalName="ImageCreateDate">
      <xsd:simpleType>
        <xsd:restriction base="dms:DateTime"/>
      </xsd:simpleType>
    </xsd:element>
    <xsd:element name="Description" ma:index="14" nillable="true" ma:displayName="Description" ma:description="Used as alternative text for the picture." ma:hidden="true" ma:internalName="Description">
      <xsd:simpleType>
        <xsd:restriction base="dms:Note">
          <xsd:maxLength value="255"/>
        </xsd:restriction>
      </xsd:simpleType>
    </xsd:element>
    <xsd:element name="ThumbnailExists" ma:index="23" nillable="true" ma:displayName="Thumbnail Exists" ma:default="FALSE" ma:hidden="true" ma:internalName="ThumbnailExists" ma:readOnly="true">
      <xsd:simpleType>
        <xsd:restriction base="dms:Boolean"/>
      </xsd:simpleType>
    </xsd:element>
    <xsd:element name="PreviewExists" ma:index="24" nillable="true" ma:displayName="Preview Exists" ma:default="FALSE" ma:hidden="true" ma:internalName="PreviewExists" ma:readOnly="true">
      <xsd:simpleType>
        <xsd:restriction base="dms:Boolean"/>
      </xsd:simpleType>
    </xsd:element>
    <xsd:element name="AlternateThumbnailUrl" ma:index="25" nillable="true" ma:displayName="Preview Image URL" ma:format="Image" ma:hidden="true" ma:internalName="AlternateThumbnail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88b3734-114b-479a-97f8-4fc15b723250" elementFormDefault="qualified">
    <xsd:import namespace="http://schemas.microsoft.com/office/2006/documentManagement/types"/>
    <xsd:import namespace="http://schemas.microsoft.com/office/infopath/2007/PartnerControls"/>
    <xsd:element name="SharedWithUsers" ma:index="2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8e9d07e-42e1-432d-8868-eaa2dda7fc2f" elementFormDefault="qualified">
    <xsd:import namespace="http://schemas.microsoft.com/office/2006/documentManagement/types"/>
    <xsd:import namespace="http://schemas.microsoft.com/office/infopath/2007/PartnerControls"/>
    <xsd:element name="MediaServiceMetadata" ma:index="28" nillable="true" ma:displayName="MediaServiceMetadata" ma:description="" ma:hidden="true" ma:internalName="MediaServiceMetadata" ma:readOnly="true">
      <xsd:simpleType>
        <xsd:restriction base="dms:Note"/>
      </xsd:simpleType>
    </xsd:element>
    <xsd:element name="MediaServiceFastMetadata" ma:index="29" nillable="true" ma:displayName="MediaServiceFastMetadata" ma:description="" ma:hidden="true" ma:internalName="MediaServiceFastMetadata" ma:readOnly="true">
      <xsd:simpleType>
        <xsd:restriction base="dms:Note"/>
      </xsd:simpleType>
    </xsd:element>
    <xsd:element name="MediaServiceAutoTags" ma:index="30" nillable="true" ma:displayName="MediaServiceAutoTags" ma:internalName="MediaServiceAutoTags" ma:readOnly="true">
      <xsd:simpleType>
        <xsd:restriction base="dms:Text"/>
      </xsd:simpleType>
    </xsd:element>
    <xsd:element name="MediaServiceDateTaken" ma:index="31" nillable="true" ma:displayName="MediaServiceDateTaken" ma:hidden="true" ma:internalName="MediaServiceDateTaken" ma:readOnly="true">
      <xsd:simpleType>
        <xsd:restriction base="dms:Text"/>
      </xsd:simpleType>
    </xsd:element>
    <xsd:element name="MediaServiceOCR" ma:index="32" nillable="true" ma:displayName="MediaServiceOCR" ma:internalName="MediaServiceOCR" ma:readOnly="true">
      <xsd:simpleType>
        <xsd:restriction base="dms:Note">
          <xsd:maxLength value="255"/>
        </xsd:restriction>
      </xsd:simpleType>
    </xsd:element>
    <xsd:element name="MediaServiceLocation" ma:index="33" nillable="true" ma:displayName="MediaServiceLocation" ma:internalName="MediaServiceLocation" ma:readOnly="true">
      <xsd:simpleType>
        <xsd:restriction base="dms:Text"/>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ServiceAutoKeyPoints" ma:index="36" nillable="true" ma:displayName="MediaServiceAutoKeyPoints" ma:hidden="true" ma:internalName="MediaServiceAutoKeyPoints" ma:readOnly="true">
      <xsd:simpleType>
        <xsd:restriction base="dms:Note"/>
      </xsd:simpleType>
    </xsd:element>
    <xsd:element name="MediaServiceKeyPoints" ma:index="3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8" ma:displayName="Title"/>
        <xsd:element ref="dc:subject" minOccurs="0" maxOccurs="1"/>
        <xsd:element ref="dc:description" minOccurs="0" maxOccurs="1"/>
        <xsd:element name="keywords" minOccurs="0" maxOccurs="1" type="xsd:string" ma:index="2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lternateThumbnailUrl xmlns="http://schemas.microsoft.com/sharepoint/v3">
      <Url xsi:nil="true"/>
      <Description xsi:nil="true"/>
    </AlternateThumbnailUrl>
    <ImageCreateDate xmlns="http://schemas.microsoft.com/sharepoint/v3" xsi:nil="true"/>
    <Description xmlns="http://schemas.microsoft.com/sharepoint/v3" xsi:nil="true"/>
  </documentManagement>
</p:properties>
</file>

<file path=customXml/itemProps1.xml><?xml version="1.0" encoding="utf-8"?>
<ds:datastoreItem xmlns:ds="http://schemas.openxmlformats.org/officeDocument/2006/customXml" ds:itemID="{B0991793-051B-4134-8C20-3EAE93A33B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88b3734-114b-479a-97f8-4fc15b723250"/>
    <ds:schemaRef ds:uri="08e9d07e-42e1-432d-8868-eaa2dda7fc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BCE574-1EE6-44A0-8444-B891EA467F17}">
  <ds:schemaRefs>
    <ds:schemaRef ds:uri="http://schemas.microsoft.com/sharepoint/v3/contenttype/forms"/>
  </ds:schemaRefs>
</ds:datastoreItem>
</file>

<file path=customXml/itemProps3.xml><?xml version="1.0" encoding="utf-8"?>
<ds:datastoreItem xmlns:ds="http://schemas.openxmlformats.org/officeDocument/2006/customXml" ds:itemID="{1C01A805-8B82-4DDE-BF00-CFBEACB53D31}">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08e9d07e-42e1-432d-8868-eaa2dda7fc2f"/>
    <ds:schemaRef ds:uri="http://purl.org/dc/elements/1.1/"/>
    <ds:schemaRef ds:uri="http://schemas.microsoft.com/office/2006/metadata/properties"/>
    <ds:schemaRef ds:uri="http://schemas.microsoft.com/sharepoint/v3"/>
    <ds:schemaRef ds:uri="688b3734-114b-479a-97f8-4fc15b72325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5854</TotalTime>
  <Words>2331</Words>
  <Application>Microsoft Office PowerPoint</Application>
  <PresentationFormat>Widescreen</PresentationFormat>
  <Paragraphs>798</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Robertson</dc:creator>
  <cp:lastModifiedBy>Oliver Smith</cp:lastModifiedBy>
  <cp:revision>32</cp:revision>
  <cp:lastPrinted>2020-04-01T08:19:11Z</cp:lastPrinted>
  <dcterms:created xsi:type="dcterms:W3CDTF">2020-03-23T11:44:36Z</dcterms:created>
  <dcterms:modified xsi:type="dcterms:W3CDTF">2020-04-01T14:39:07Z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0x01010200D280C06E3C26DA4C81FB5ACC61AE5E53</vt:lpwstr>
  </property>
</Properties>
</file>